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13"/>
  </p:notesMasterIdLst>
  <p:sldIdLst>
    <p:sldId id="256" r:id="rId2"/>
    <p:sldId id="269" r:id="rId3"/>
    <p:sldId id="272" r:id="rId4"/>
    <p:sldId id="271" r:id="rId5"/>
    <p:sldId id="267" r:id="rId6"/>
    <p:sldId id="274" r:id="rId7"/>
    <p:sldId id="275" r:id="rId8"/>
    <p:sldId id="276" r:id="rId9"/>
    <p:sldId id="270" r:id="rId10"/>
    <p:sldId id="273" r:id="rId11"/>
    <p:sldId id="27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850"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7D4199-F2D8-42B5-86E1-64890A40710E}" type="datetimeFigureOut">
              <a:rPr lang="en-US" smtClean="0"/>
              <a:t>11/18/2024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290784-097A-4C18-A932-9276A9A6C530}" type="slidenum">
              <a:rPr lang="en-US" smtClean="0"/>
              <a:t>‹#›</a:t>
            </a:fld>
            <a:endParaRPr lang="en-US"/>
          </a:p>
        </p:txBody>
      </p:sp>
    </p:spTree>
    <p:extLst>
      <p:ext uri="{BB962C8B-B14F-4D97-AF65-F5344CB8AC3E}">
        <p14:creationId xmlns:p14="http://schemas.microsoft.com/office/powerpoint/2010/main" val="660552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latin typeface="Arial" panose="020B0604020202020204" pitchFamily="34" charset="0"/>
                <a:cs typeface="Arial" panose="020B0604020202020204" pitchFamily="34" charset="0"/>
              </a:rPr>
              <a:t>Global temperatures have risen steadily since the late 19th century, with the rate of increase accelerating in recent decades. Key trends:</a:t>
            </a:r>
          </a:p>
          <a:p>
            <a:r>
              <a:rPr lang="en-US" sz="1000" dirty="0">
                <a:latin typeface="Arial" panose="020B0604020202020204" pitchFamily="34" charset="0"/>
                <a:cs typeface="Arial" panose="020B0604020202020204" pitchFamily="34" charset="0"/>
              </a:rPr>
              <a:t>1880-1910: There was relatively little change in global temperatures during this period, which was part of a longer phase of moderate warming and cooling. Natural climate variability, such as volcanic activity and solar radiation fluctuations, influenced the temperature.</a:t>
            </a:r>
          </a:p>
          <a:p>
            <a:r>
              <a:rPr lang="en-US" sz="1000" dirty="0">
                <a:latin typeface="Arial" panose="020B0604020202020204" pitchFamily="34" charset="0"/>
                <a:cs typeface="Arial" panose="020B0604020202020204" pitchFamily="34" charset="0"/>
              </a:rPr>
              <a:t>1910-1940: Temperatures began to rise slowly during this period, although the warming was not as pronounced as in later decades.</a:t>
            </a:r>
          </a:p>
          <a:p>
            <a:r>
              <a:rPr lang="en-US" sz="1000" dirty="0">
                <a:latin typeface="Arial" panose="020B0604020202020204" pitchFamily="34" charset="0"/>
                <a:cs typeface="Arial" panose="020B0604020202020204" pitchFamily="34" charset="0"/>
              </a:rPr>
              <a:t>1940-1970: There was a period of relative cooling or slower warming, likely due to increased industrial pollution (aerosols) reflecting sunlight, as well as natural variability. This period is sometimes referred to as the "mid-century cooling."</a:t>
            </a:r>
          </a:p>
          <a:p>
            <a:r>
              <a:rPr lang="en-US" sz="1000" dirty="0">
                <a:latin typeface="Arial" panose="020B0604020202020204" pitchFamily="34" charset="0"/>
                <a:cs typeface="Arial" panose="020B0604020202020204" pitchFamily="34" charset="0"/>
              </a:rPr>
              <a:t>1970s-present: After the 1970s, global temperatures began to rise sharply. This period has seen an accelerated warming, primarily driven by human activities, especially the burning of fossil fuels and deforestation, which have increased concentrations of greenhouse gases in the atmosphere.</a:t>
            </a:r>
          </a:p>
          <a:p>
            <a:r>
              <a:rPr lang="en-US" sz="1000" dirty="0">
                <a:latin typeface="Arial" panose="020B0604020202020204" pitchFamily="34" charset="0"/>
                <a:cs typeface="Arial" panose="020B0604020202020204" pitchFamily="34" charset="0"/>
              </a:rPr>
              <a:t>3:26</a:t>
            </a:r>
          </a:p>
          <a:p>
            <a:r>
              <a:rPr lang="en-US" sz="1000" dirty="0">
                <a:latin typeface="Arial" panose="020B0604020202020204" pitchFamily="34" charset="0"/>
                <a:cs typeface="Arial" panose="020B0604020202020204" pitchFamily="34" charset="0"/>
              </a:rPr>
              <a:t>1880-1940: Sea levels rose gradually, at an average rate of about 1.0-1.5 millimeters per year. This was largely due to the thermal expansion of water and the melting of glaciers.</a:t>
            </a:r>
          </a:p>
          <a:p>
            <a:r>
              <a:rPr lang="en-US" sz="1000" dirty="0">
                <a:latin typeface="Arial" panose="020B0604020202020204" pitchFamily="34" charset="0"/>
                <a:cs typeface="Arial" panose="020B0604020202020204" pitchFamily="34" charset="0"/>
              </a:rPr>
              <a:t>1940-1980: The rate of sea level rise continued to be slow, but the trend remained upward. Human-induced warming was beginning to influence the rate of change, but the effects were not as dramatic as those seen after the 1980s.</a:t>
            </a:r>
          </a:p>
          <a:p>
            <a:r>
              <a:rPr lang="en-US" sz="1000" dirty="0">
                <a:latin typeface="Arial" panose="020B0604020202020204" pitchFamily="34" charset="0"/>
                <a:cs typeface="Arial" panose="020B0604020202020204" pitchFamily="34" charset="0"/>
              </a:rPr>
              <a:t>1980-present: Sea levels have risen more rapidly, with the rate accelerating to about 3.3 millimeters per year on average from 1993 to the present (this rate has been increasing, and in some areas, rates are higher than average).</a:t>
            </a:r>
          </a:p>
          <a:p>
            <a:r>
              <a:rPr lang="en-US" sz="1000" dirty="0">
                <a:latin typeface="Arial" panose="020B0604020202020204" pitchFamily="34" charset="0"/>
                <a:cs typeface="Arial" panose="020B0604020202020204" pitchFamily="34" charset="0"/>
              </a:rPr>
              <a:t>Since 1880, the concentration of carbon dioxide (CO₂) in Earth's atmosphere has risen significantly.</a:t>
            </a:r>
          </a:p>
        </p:txBody>
      </p:sp>
      <p:sp>
        <p:nvSpPr>
          <p:cNvPr id="4" name="Slide Number Placeholder 3"/>
          <p:cNvSpPr>
            <a:spLocks noGrp="1"/>
          </p:cNvSpPr>
          <p:nvPr>
            <p:ph type="sldNum" sz="quarter" idx="5"/>
          </p:nvPr>
        </p:nvSpPr>
        <p:spPr/>
        <p:txBody>
          <a:bodyPr/>
          <a:lstStyle/>
          <a:p>
            <a:fld id="{12290784-097A-4C18-A932-9276A9A6C530}" type="slidenum">
              <a:rPr lang="en-US" smtClean="0"/>
              <a:t>4</a:t>
            </a:fld>
            <a:endParaRPr lang="en-US"/>
          </a:p>
        </p:txBody>
      </p:sp>
    </p:spTree>
    <p:extLst>
      <p:ext uri="{BB962C8B-B14F-4D97-AF65-F5344CB8AC3E}">
        <p14:creationId xmlns:p14="http://schemas.microsoft.com/office/powerpoint/2010/main" val="458763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dirty="0">
                <a:solidFill>
                  <a:srgbClr val="1D1C1D"/>
                </a:solidFill>
                <a:effectLst/>
                <a:latin typeface="Arial" panose="020B0604020202020204" pitchFamily="34" charset="0"/>
                <a:ea typeface="Tahoma" panose="020B0604030504040204" pitchFamily="34" charset="0"/>
                <a:cs typeface="Arial" panose="020B0604020202020204" pitchFamily="34" charset="0"/>
              </a:rPr>
              <a:t>Looking at the line graph that corresponds to temperatures overtime we can also see a steady increase in average global temperatures since 1880. This leads us to think, might temperature changes and sea level changes be linked if they are both increasing steadily overtime? In order to answer this question, we created some comparisons between sea level and global temperature and what we found out is that as global temperatures increase, global sea level changes are also increasing. Using a regression, we deduces an R^2 value of 0.8299 (or approximately 0.83) which indicates a strong correlation between sea level changes and global temperature. This value suggests that about 83% of the variation in sea level changes can be explain by changes in global temperature. Since this value is rather high, we can also conclude that approximately 17% of the variation is unexplained by the model, which could be attributed to other factures that influence seal level like other various level dynamics and ice melt</a:t>
            </a:r>
            <a:endParaRPr lang="en-US" sz="1000" dirty="0">
              <a:latin typeface="Arial" panose="020B0604020202020204" pitchFamily="34" charset="0"/>
              <a:ea typeface="Tahoma" panose="020B060403050404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12290784-097A-4C18-A932-9276A9A6C530}" type="slidenum">
              <a:rPr lang="en-US" smtClean="0"/>
              <a:t>5</a:t>
            </a:fld>
            <a:endParaRPr lang="en-US"/>
          </a:p>
        </p:txBody>
      </p:sp>
    </p:spTree>
    <p:extLst>
      <p:ext uri="{BB962C8B-B14F-4D97-AF65-F5344CB8AC3E}">
        <p14:creationId xmlns:p14="http://schemas.microsoft.com/office/powerpoint/2010/main" val="1089947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27120E-D9CA-264E-0511-4E52254526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864FBE-3DE8-A3F6-5782-FACCC198EB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6CD114-FB28-5586-92F8-52F2078EFF86}"/>
              </a:ext>
            </a:extLst>
          </p:cNvPr>
          <p:cNvSpPr>
            <a:spLocks noGrp="1"/>
          </p:cNvSpPr>
          <p:nvPr>
            <p:ph type="body" idx="1"/>
          </p:nvPr>
        </p:nvSpPr>
        <p:spPr/>
        <p:txBody>
          <a:bodyPr/>
          <a:lstStyle/>
          <a:p>
            <a:r>
              <a:rPr lang="en-US" sz="1000" dirty="0">
                <a:latin typeface="Arial" panose="020B0604020202020204" pitchFamily="34" charset="0"/>
                <a:ea typeface="Tahoma" panose="020B0604030504040204" pitchFamily="34" charset="0"/>
                <a:cs typeface="Arial" panose="020B0604020202020204" pitchFamily="34" charset="0"/>
              </a:rPr>
              <a:t>Based on a scatterplot and regression made between CO2 emissions and sea level changes, we can see there is an indication of a strong relationship between the two. The R^2 value of 0.9205 (approx.. 0.92) suggests that 92% of the variance in global sea level changes can be explained by global CO2 emissions. The remaining 8% of the variance in sea level changes is likely due to other factors not accounted for by CO2 emissions alone, such as temperature, ice sheet dynamics, ocean circulation changes, or other environmental influences.</a:t>
            </a:r>
          </a:p>
        </p:txBody>
      </p:sp>
      <p:sp>
        <p:nvSpPr>
          <p:cNvPr id="4" name="Slide Number Placeholder 3">
            <a:extLst>
              <a:ext uri="{FF2B5EF4-FFF2-40B4-BE49-F238E27FC236}">
                <a16:creationId xmlns:a16="http://schemas.microsoft.com/office/drawing/2014/main" id="{45EF7E17-20A1-2496-DCCE-4BF8DE2267FF}"/>
              </a:ext>
            </a:extLst>
          </p:cNvPr>
          <p:cNvSpPr>
            <a:spLocks noGrp="1"/>
          </p:cNvSpPr>
          <p:nvPr>
            <p:ph type="sldNum" sz="quarter" idx="5"/>
          </p:nvPr>
        </p:nvSpPr>
        <p:spPr/>
        <p:txBody>
          <a:bodyPr/>
          <a:lstStyle/>
          <a:p>
            <a:fld id="{12290784-097A-4C18-A932-9276A9A6C530}" type="slidenum">
              <a:rPr lang="en-US" smtClean="0"/>
              <a:t>6</a:t>
            </a:fld>
            <a:endParaRPr lang="en-US"/>
          </a:p>
        </p:txBody>
      </p:sp>
    </p:spTree>
    <p:extLst>
      <p:ext uri="{BB962C8B-B14F-4D97-AF65-F5344CB8AC3E}">
        <p14:creationId xmlns:p14="http://schemas.microsoft.com/office/powerpoint/2010/main" val="3593297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4D2BF-1E92-F793-0A39-254055BE4F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5FFAD0-E1EE-064B-DCF7-216BCC1297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FC6C59-E18D-A5D4-B95D-CB8C447EB4CB}"/>
              </a:ext>
            </a:extLst>
          </p:cNvPr>
          <p:cNvSpPr>
            <a:spLocks noGrp="1"/>
          </p:cNvSpPr>
          <p:nvPr>
            <p:ph type="body" idx="1"/>
          </p:nvPr>
        </p:nvSpPr>
        <p:spPr/>
        <p:txBody>
          <a:bodyPr/>
          <a:lstStyle/>
          <a:p>
            <a:r>
              <a:rPr lang="en-US" sz="1000" dirty="0">
                <a:latin typeface="Arial" panose="020B0604020202020204" pitchFamily="34" charset="0"/>
                <a:cs typeface="Arial" panose="020B0604020202020204" pitchFamily="34" charset="0"/>
              </a:rPr>
              <a:t>Looking at the scatterplot and regression for CO2 emissions and global temperature, we again see a strong correlation with an R2 value of 0.8452 (approx. 0.85) indicating a strong correlation between the CO2  emissions and global temperatures. Specifically, 85% of the variation in global temperature changes can be explained by the changes in CO2 emissions. This suggests that CO2 emissions are a major cause of temperature increases. This high R2value further reinforces the idea that as CO2  concentrations in the atmosphere rise, global temperatures also tend to increase due to the greenhouse effect. However, like with the previous comparison, the remaining 15% of the temperature variation could be influenced by other factors such as natural climate variability, volcanic activity, etc.</a:t>
            </a:r>
          </a:p>
        </p:txBody>
      </p:sp>
      <p:sp>
        <p:nvSpPr>
          <p:cNvPr id="4" name="Slide Number Placeholder 3">
            <a:extLst>
              <a:ext uri="{FF2B5EF4-FFF2-40B4-BE49-F238E27FC236}">
                <a16:creationId xmlns:a16="http://schemas.microsoft.com/office/drawing/2014/main" id="{D5F707F8-34B1-0D62-C46E-B090CE25E3DF}"/>
              </a:ext>
            </a:extLst>
          </p:cNvPr>
          <p:cNvSpPr>
            <a:spLocks noGrp="1"/>
          </p:cNvSpPr>
          <p:nvPr>
            <p:ph type="sldNum" sz="quarter" idx="5"/>
          </p:nvPr>
        </p:nvSpPr>
        <p:spPr/>
        <p:txBody>
          <a:bodyPr/>
          <a:lstStyle/>
          <a:p>
            <a:fld id="{12290784-097A-4C18-A932-9276A9A6C530}" type="slidenum">
              <a:rPr lang="en-US" smtClean="0"/>
              <a:t>7</a:t>
            </a:fld>
            <a:endParaRPr lang="en-US"/>
          </a:p>
        </p:txBody>
      </p:sp>
    </p:spTree>
    <p:extLst>
      <p:ext uri="{BB962C8B-B14F-4D97-AF65-F5344CB8AC3E}">
        <p14:creationId xmlns:p14="http://schemas.microsoft.com/office/powerpoint/2010/main" val="2908112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EE3B7B-C7B5-42CF-90CF-67B3D21B2314}"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511895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D9902-F134-45BD-ABD2-80C28059B090}"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509675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B04DB0-379A-41B7-9B29-7F42F0D571D5}"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949678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996519-E62D-4F8C-AE1E-36928EC7D15C}"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961393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77AEB6-FCE1-4CD5-923B-84E54F1460D5}"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947150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374C2F-71A1-43C9-B2F6-A4FAC8157F1A}"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986251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631DCC-9916-4BB7-A2E9-25EC84C740A7}" type="datetime1">
              <a:rPr lang="en-US" smtClean="0"/>
              <a:t>11/18/2024</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648176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59146A-335D-4B7F-86AE-5D483B1F631C}" type="datetime1">
              <a:rPr lang="en-US" smtClean="0"/>
              <a:t>11/18/2024</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415698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71D8EC-8E17-4CE6-99C2-C22488572868}" type="datetime1">
              <a:rPr lang="en-US" smtClean="0"/>
              <a:t>11/18/2024</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871954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750ABA-DFFA-4B13-BB77-624D9164A38B}"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53582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20A08F-2B1D-4498-A043-7C299B1C2561}"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443678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7E9B64-DC09-41C8-9DE3-DA74AF8D2F97}" type="datetime1">
              <a:rPr lang="en-US" smtClean="0"/>
              <a:t>11/18/2024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91CC32-6A6B-4E2E-BBA1-6864F305DA26}" type="slidenum">
              <a:rPr lang="en-US" smtClean="0"/>
              <a:t>‹#›</a:t>
            </a:fld>
            <a:endParaRPr lang="en-US" dirty="0"/>
          </a:p>
        </p:txBody>
      </p:sp>
    </p:spTree>
    <p:extLst>
      <p:ext uri="{BB962C8B-B14F-4D97-AF65-F5344CB8AC3E}">
        <p14:creationId xmlns:p14="http://schemas.microsoft.com/office/powerpoint/2010/main" val="380907566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close-up of a network&#10;&#10;Description automatically generated">
            <a:extLst>
              <a:ext uri="{FF2B5EF4-FFF2-40B4-BE49-F238E27FC236}">
                <a16:creationId xmlns:a16="http://schemas.microsoft.com/office/drawing/2014/main" id="{3F3BC836-55C5-B76C-22AB-421CB0FA0700}"/>
              </a:ext>
            </a:extLst>
          </p:cNvPr>
          <p:cNvPicPr>
            <a:picLocks noChangeAspect="1"/>
          </p:cNvPicPr>
          <p:nvPr/>
        </p:nvPicPr>
        <p:blipFill>
          <a:blip r:embed="rId2">
            <a:alphaModFix amt="50000"/>
          </a:blip>
          <a:srcRect l="15746" t="6484" r="10672" b="1"/>
          <a:stretch/>
        </p:blipFill>
        <p:spPr>
          <a:xfrm>
            <a:off x="3523488" y="10"/>
            <a:ext cx="8668512" cy="6857990"/>
          </a:xfrm>
          <a:prstGeom prst="rect">
            <a:avLst/>
          </a:prstGeom>
        </p:spPr>
      </p:pic>
      <p:sp>
        <p:nvSpPr>
          <p:cNvPr id="42" name="Rectangle 4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414A8E1-00B0-3A7F-3BF2-83B6375F3755}"/>
              </a:ext>
            </a:extLst>
          </p:cNvPr>
          <p:cNvSpPr>
            <a:spLocks noGrp="1"/>
          </p:cNvSpPr>
          <p:nvPr>
            <p:ph type="ctrTitle"/>
          </p:nvPr>
        </p:nvSpPr>
        <p:spPr>
          <a:xfrm>
            <a:off x="477981" y="1122363"/>
            <a:ext cx="4023360" cy="3204134"/>
          </a:xfrm>
        </p:spPr>
        <p:txBody>
          <a:bodyPr anchor="b">
            <a:normAutofit/>
          </a:bodyPr>
          <a:lstStyle/>
          <a:p>
            <a:pPr algn="l"/>
            <a:r>
              <a:rPr lang="en-US" sz="4800" dirty="0">
                <a:latin typeface="Tahoma" panose="020B0604030504040204" pitchFamily="34" charset="0"/>
                <a:ea typeface="Tahoma" panose="020B0604030504040204" pitchFamily="34" charset="0"/>
                <a:cs typeface="Tahoma" panose="020B0604030504040204" pitchFamily="34" charset="0"/>
              </a:rPr>
              <a:t>A HOTTER PLANET, HIGHER SEAS</a:t>
            </a:r>
          </a:p>
        </p:txBody>
      </p:sp>
      <p:sp>
        <p:nvSpPr>
          <p:cNvPr id="4" name="Subtitle 2">
            <a:extLst>
              <a:ext uri="{FF2B5EF4-FFF2-40B4-BE49-F238E27FC236}">
                <a16:creationId xmlns:a16="http://schemas.microsoft.com/office/drawing/2014/main" id="{A2CB26BF-634D-742F-CA96-453EAC8AC387}"/>
              </a:ext>
            </a:extLst>
          </p:cNvPr>
          <p:cNvSpPr>
            <a:spLocks noGrp="1"/>
          </p:cNvSpPr>
          <p:nvPr>
            <p:ph type="subTitle" idx="1"/>
          </p:nvPr>
        </p:nvSpPr>
        <p:spPr>
          <a:xfrm>
            <a:off x="477980" y="4872922"/>
            <a:ext cx="4023359" cy="1208141"/>
          </a:xfrm>
        </p:spPr>
        <p:txBody>
          <a:bodyPr>
            <a:normAutofit lnSpcReduction="10000"/>
          </a:bodyPr>
          <a:lstStyle/>
          <a:p>
            <a:pPr algn="l"/>
            <a:r>
              <a:rPr lang="en-US" sz="1300" b="1" dirty="0">
                <a:latin typeface="Tahoma" panose="020B0604030504040204" pitchFamily="34" charset="0"/>
                <a:ea typeface="Tahoma" panose="020B0604030504040204" pitchFamily="34" charset="0"/>
                <a:cs typeface="Tahoma" panose="020B0604030504040204" pitchFamily="34" charset="0"/>
              </a:rPr>
              <a:t>Project Team: </a:t>
            </a:r>
            <a:r>
              <a:rPr lang="en-US" sz="1300" dirty="0">
                <a:latin typeface="Tahoma" panose="020B0604030504040204" pitchFamily="34" charset="0"/>
                <a:ea typeface="Tahoma" panose="020B0604030504040204" pitchFamily="34" charset="0"/>
                <a:cs typeface="Tahoma" panose="020B0604030504040204" pitchFamily="34" charset="0"/>
              </a:rPr>
              <a:t>Clarissa Nunez, DJ </a:t>
            </a:r>
            <a:r>
              <a:rPr lang="en-US" sz="1300" dirty="0" err="1">
                <a:latin typeface="Tahoma" panose="020B0604030504040204" pitchFamily="34" charset="0"/>
                <a:ea typeface="Tahoma" panose="020B0604030504040204" pitchFamily="34" charset="0"/>
                <a:cs typeface="Tahoma" panose="020B0604030504040204" pitchFamily="34" charset="0"/>
              </a:rPr>
              <a:t>Dimetros</a:t>
            </a:r>
            <a:r>
              <a:rPr lang="en-US" sz="1300" dirty="0">
                <a:latin typeface="Tahoma" panose="020B0604030504040204" pitchFamily="34" charset="0"/>
                <a:ea typeface="Tahoma" panose="020B0604030504040204" pitchFamily="34" charset="0"/>
                <a:cs typeface="Tahoma" panose="020B0604030504040204" pitchFamily="34" charset="0"/>
              </a:rPr>
              <a:t>, Jacob </a:t>
            </a:r>
            <a:r>
              <a:rPr lang="en-US" sz="1300" dirty="0" err="1">
                <a:latin typeface="Tahoma" panose="020B0604030504040204" pitchFamily="34" charset="0"/>
                <a:ea typeface="Tahoma" panose="020B0604030504040204" pitchFamily="34" charset="0"/>
                <a:cs typeface="Tahoma" panose="020B0604030504040204" pitchFamily="34" charset="0"/>
              </a:rPr>
              <a:t>Klucher</a:t>
            </a:r>
            <a:r>
              <a:rPr lang="en-US" sz="1300" dirty="0">
                <a:latin typeface="Tahoma" panose="020B0604030504040204" pitchFamily="34" charset="0"/>
                <a:ea typeface="Tahoma" panose="020B0604030504040204" pitchFamily="34" charset="0"/>
                <a:cs typeface="Tahoma" panose="020B0604030504040204" pitchFamily="34" charset="0"/>
              </a:rPr>
              <a:t>, Toni Makakoa, Mohamoud Jama</a:t>
            </a:r>
          </a:p>
          <a:p>
            <a:pPr algn="l"/>
            <a:r>
              <a:rPr lang="en-US" sz="1300" b="1" dirty="0" err="1">
                <a:latin typeface="Tahoma" panose="020B0604030504040204" pitchFamily="34" charset="0"/>
                <a:ea typeface="Tahoma" panose="020B0604030504040204" pitchFamily="34" charset="0"/>
                <a:cs typeface="Tahoma" panose="020B0604030504040204" pitchFamily="34" charset="0"/>
              </a:rPr>
              <a:t>BootCamp</a:t>
            </a:r>
            <a:r>
              <a:rPr lang="en-US" sz="1300" b="1" dirty="0">
                <a:latin typeface="Tahoma" panose="020B0604030504040204" pitchFamily="34" charset="0"/>
                <a:ea typeface="Tahoma" panose="020B0604030504040204" pitchFamily="34" charset="0"/>
                <a:cs typeface="Tahoma" panose="020B0604030504040204" pitchFamily="34" charset="0"/>
              </a:rPr>
              <a:t>: </a:t>
            </a:r>
            <a:r>
              <a:rPr lang="en-US" sz="1300" dirty="0">
                <a:latin typeface="Tahoma" panose="020B0604030504040204" pitchFamily="34" charset="0"/>
                <a:ea typeface="Tahoma" panose="020B0604030504040204" pitchFamily="34" charset="0"/>
                <a:cs typeface="Tahoma" panose="020B0604030504040204" pitchFamily="34" charset="0"/>
              </a:rPr>
              <a:t>UofM-VIRT-DATA-PT-09-2024-U-LOLC-MTTH</a:t>
            </a:r>
          </a:p>
          <a:p>
            <a:pPr algn="l"/>
            <a:r>
              <a:rPr lang="en-US" sz="1300" dirty="0">
                <a:latin typeface="Tahoma" panose="020B0604030504040204" pitchFamily="34" charset="0"/>
                <a:ea typeface="Tahoma" panose="020B0604030504040204" pitchFamily="34" charset="0"/>
                <a:cs typeface="Tahoma" panose="020B0604030504040204" pitchFamily="34" charset="0"/>
              </a:rPr>
              <a:t>November 19, 2024</a:t>
            </a:r>
          </a:p>
        </p:txBody>
      </p:sp>
      <p:sp>
        <p:nvSpPr>
          <p:cNvPr id="44" name="Rectangle 4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6" name="Rectangle 4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99898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1999"/>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1999"/>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1999"/>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EE5A3BA-AB32-72F3-D508-A892D1C6022A}"/>
              </a:ext>
            </a:extLst>
          </p:cNvPr>
          <p:cNvPicPr>
            <a:picLocks noChangeAspect="1"/>
          </p:cNvPicPr>
          <p:nvPr/>
        </p:nvPicPr>
        <p:blipFill>
          <a:blip r:embed="rId2">
            <a:alphaModFix amt="20000"/>
          </a:blip>
          <a:stretch>
            <a:fillRect/>
          </a:stretch>
        </p:blipFill>
        <p:spPr>
          <a:xfrm>
            <a:off x="0" y="0"/>
            <a:ext cx="12280605" cy="7006728"/>
          </a:xfrm>
          <a:prstGeom prst="rect">
            <a:avLst/>
          </a:prstGeom>
        </p:spPr>
      </p:pic>
      <p:sp>
        <p:nvSpPr>
          <p:cNvPr id="2" name="Title 1">
            <a:extLst>
              <a:ext uri="{FF2B5EF4-FFF2-40B4-BE49-F238E27FC236}">
                <a16:creationId xmlns:a16="http://schemas.microsoft.com/office/drawing/2014/main" id="{E8EB05E8-3E2B-01CC-2025-3E561859F4C7}"/>
              </a:ext>
            </a:extLst>
          </p:cNvPr>
          <p:cNvSpPr>
            <a:spLocks noGrp="1"/>
          </p:cNvSpPr>
          <p:nvPr>
            <p:ph type="title"/>
          </p:nvPr>
        </p:nvSpPr>
        <p:spPr>
          <a:xfrm>
            <a:off x="265814" y="152467"/>
            <a:ext cx="11461898"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DATA RESEARCH</a:t>
            </a:r>
          </a:p>
        </p:txBody>
      </p:sp>
      <p:sp>
        <p:nvSpPr>
          <p:cNvPr id="3" name="Content Placeholder 2">
            <a:extLst>
              <a:ext uri="{FF2B5EF4-FFF2-40B4-BE49-F238E27FC236}">
                <a16:creationId xmlns:a16="http://schemas.microsoft.com/office/drawing/2014/main" id="{000F4ECF-F975-C130-F19F-BB298D79C3DE}"/>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a:bodyPr>
          <a:lstStyle/>
          <a:p>
            <a:pPr lvl="1"/>
            <a:r>
              <a:rPr lang="en-US" sz="2000" b="1" dirty="0">
                <a:effectLst/>
                <a:latin typeface="Tahoma" panose="020B0604030504040204" pitchFamily="34" charset="0"/>
                <a:ea typeface="Tahoma" panose="020B0604030504040204" pitchFamily="34" charset="0"/>
                <a:cs typeface="Tahoma" panose="020B0604030504040204" pitchFamily="34" charset="0"/>
              </a:rPr>
              <a:t>Gathered data and information from diverse online sources</a:t>
            </a:r>
          </a:p>
          <a:p>
            <a:pPr lvl="1"/>
            <a:r>
              <a:rPr lang="en-US" sz="2000" b="1" dirty="0">
                <a:latin typeface="Tahoma" panose="020B0604030504040204" pitchFamily="34" charset="0"/>
                <a:ea typeface="Tahoma" panose="020B0604030504040204" pitchFamily="34" charset="0"/>
                <a:cs typeface="Tahoma" panose="020B0604030504040204" pitchFamily="34" charset="0"/>
              </a:rPr>
              <a:t>Searched for existing datasets</a:t>
            </a:r>
          </a:p>
          <a:p>
            <a:pPr lvl="1"/>
            <a:r>
              <a:rPr lang="en-US" sz="2000" b="1" dirty="0">
                <a:effectLst/>
                <a:latin typeface="Tahoma" panose="020B0604030504040204" pitchFamily="34" charset="0"/>
                <a:ea typeface="Tahoma" panose="020B0604030504040204" pitchFamily="34" charset="0"/>
                <a:cs typeface="Tahoma" panose="020B0604030504040204" pitchFamily="34" charset="0"/>
              </a:rPr>
              <a:t>Downloaded and imported the necessary datasets</a:t>
            </a:r>
          </a:p>
          <a:p>
            <a:pPr marL="0" indent="0">
              <a:buNone/>
            </a:pPr>
            <a:endParaRPr lang="en-US" sz="2400" dirty="0">
              <a:latin typeface="Tahoma" panose="020B0604030504040204" pitchFamily="34" charset="0"/>
              <a:ea typeface="Tahoma" panose="020B0604030504040204" pitchFamily="34" charset="0"/>
              <a:cs typeface="Tahoma" panose="020B0604030504040204" pitchFamily="34" charset="0"/>
            </a:endParaRPr>
          </a:p>
          <a:p>
            <a:pPr marL="0" indent="0" algn="ctr">
              <a:buNone/>
            </a:pPr>
            <a:r>
              <a:rPr lang="en-US" sz="2400" b="1" u="sng" dirty="0">
                <a:latin typeface="Tahoma" panose="020B0604030504040204" pitchFamily="34" charset="0"/>
                <a:ea typeface="Tahoma" panose="020B0604030504040204" pitchFamily="34" charset="0"/>
                <a:cs typeface="Tahoma" panose="020B0604030504040204" pitchFamily="34" charset="0"/>
              </a:rPr>
              <a:t>CITATIONS</a:t>
            </a:r>
          </a:p>
          <a:p>
            <a:pPr marL="0" indent="0">
              <a:buNone/>
            </a:pPr>
            <a:r>
              <a:rPr lang="en-US" sz="1400" dirty="0"/>
              <a:t>NOAA Climate.gov (2022) – processed by Our World in Data. "Average of Church and White (2011) and UHSLC" [dataset]. NOAA Climate.gov, "Climate Change: Global Sea Level" [original data].</a:t>
            </a:r>
          </a:p>
          <a:p>
            <a:pPr marL="0" indent="0">
              <a:buNone/>
            </a:pPr>
            <a:r>
              <a:rPr lang="en-US" sz="1400" dirty="0"/>
              <a:t>Global Carbon Budget (2023) – with major processing by Our World in Data. “Annual CO₂ emissions – GCB” [dataset]. Global Carbon Project, “Global Carbon Budget” [original data]. Source: Global Carbon Budget (2023) – with major processing by Our World In Data.</a:t>
            </a:r>
          </a:p>
          <a:p>
            <a:pPr marL="0" indent="0">
              <a:buNone/>
            </a:pPr>
            <a:r>
              <a:rPr lang="en-US" sz="1400" dirty="0"/>
              <a:t>Jones et al. (2024) – with major processing by Our World in Data. "Share of contribution to global warming" [dataset]. Jones et al., "National contributions to climate change 2024.1" [original data]. Retrieved November 18, 2024 from </a:t>
            </a:r>
            <a:endParaRPr lang="en-US" sz="100" dirty="0"/>
          </a:p>
        </p:txBody>
      </p:sp>
      <p:sp>
        <p:nvSpPr>
          <p:cNvPr id="6" name="Slide Number Placeholder 5">
            <a:extLst>
              <a:ext uri="{FF2B5EF4-FFF2-40B4-BE49-F238E27FC236}">
                <a16:creationId xmlns:a16="http://schemas.microsoft.com/office/drawing/2014/main" id="{0254345D-797A-CA2E-B719-BA66271C9562}"/>
              </a:ext>
            </a:extLst>
          </p:cNvPr>
          <p:cNvSpPr>
            <a:spLocks noGrp="1"/>
          </p:cNvSpPr>
          <p:nvPr>
            <p:ph type="sldNum" sz="quarter" idx="12"/>
          </p:nvPr>
        </p:nvSpPr>
        <p:spPr/>
        <p:txBody>
          <a:bodyPr/>
          <a:lstStyle/>
          <a:p>
            <a:fld id="{6E91CC32-6A6B-4E2E-BBA1-6864F305DA26}" type="slidenum">
              <a:rPr lang="en-US" smtClean="0"/>
              <a:t>10</a:t>
            </a:fld>
            <a:endParaRPr lang="en-US"/>
          </a:p>
        </p:txBody>
      </p:sp>
    </p:spTree>
    <p:extLst>
      <p:ext uri="{BB962C8B-B14F-4D97-AF65-F5344CB8AC3E}">
        <p14:creationId xmlns:p14="http://schemas.microsoft.com/office/powerpoint/2010/main" val="2636262322"/>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250"/>
                                        <p:tgtEl>
                                          <p:spTgt spid="3">
                                            <p:txEl>
                                              <p:pRg st="0" end="0"/>
                                            </p:txEl>
                                          </p:spTgt>
                                        </p:tgtEl>
                                      </p:cBhvr>
                                    </p:animEffect>
                                    <p:anim calcmode="lin" valueType="num">
                                      <p:cBhvr>
                                        <p:cTn id="8" dur="22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225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75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250"/>
                                        <p:tgtEl>
                                          <p:spTgt spid="3">
                                            <p:txEl>
                                              <p:pRg st="1" end="1"/>
                                            </p:txEl>
                                          </p:spTgt>
                                        </p:tgtEl>
                                      </p:cBhvr>
                                    </p:animEffect>
                                    <p:anim calcmode="lin" valueType="num">
                                      <p:cBhvr>
                                        <p:cTn id="13" dur="12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25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250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250"/>
                                        <p:tgtEl>
                                          <p:spTgt spid="3">
                                            <p:txEl>
                                              <p:pRg st="2" end="2"/>
                                            </p:txEl>
                                          </p:spTgt>
                                        </p:tgtEl>
                                      </p:cBhvr>
                                    </p:animEffect>
                                    <p:anim calcmode="lin" valueType="num">
                                      <p:cBhvr>
                                        <p:cTn id="18" dur="12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2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250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250"/>
                                        <p:tgtEl>
                                          <p:spTgt spid="3">
                                            <p:txEl>
                                              <p:pRg st="4" end="4"/>
                                            </p:txEl>
                                          </p:spTgt>
                                        </p:tgtEl>
                                      </p:cBhvr>
                                    </p:animEffect>
                                    <p:anim calcmode="lin" valueType="num">
                                      <p:cBhvr>
                                        <p:cTn id="25" dur="12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2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250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1250"/>
                                        <p:tgtEl>
                                          <p:spTgt spid="3">
                                            <p:txEl>
                                              <p:pRg st="5" end="5"/>
                                            </p:txEl>
                                          </p:spTgt>
                                        </p:tgtEl>
                                      </p:cBhvr>
                                    </p:animEffect>
                                    <p:anim calcmode="lin" valueType="num">
                                      <p:cBhvr>
                                        <p:cTn id="32" dur="12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3" dur="12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250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250"/>
                                        <p:tgtEl>
                                          <p:spTgt spid="3">
                                            <p:txEl>
                                              <p:pRg st="6" end="6"/>
                                            </p:txEl>
                                          </p:spTgt>
                                        </p:tgtEl>
                                      </p:cBhvr>
                                    </p:animEffect>
                                    <p:anim calcmode="lin" valueType="num">
                                      <p:cBhvr>
                                        <p:cTn id="39" dur="125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0" dur="125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250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1250"/>
                                        <p:tgtEl>
                                          <p:spTgt spid="3">
                                            <p:txEl>
                                              <p:pRg st="7" end="7"/>
                                            </p:txEl>
                                          </p:spTgt>
                                        </p:tgtEl>
                                      </p:cBhvr>
                                    </p:animEffect>
                                    <p:anim calcmode="lin" valueType="num">
                                      <p:cBhvr>
                                        <p:cTn id="46" dur="125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7" dur="125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3479B-22E6-FE7C-78DD-835BB40D650E}"/>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EEDD9DE3-1D82-87B6-5C4E-E9AFDDE33F6C}"/>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FED00C71-3F25-85E7-8520-2DEAACC731B6}"/>
              </a:ext>
            </a:extLst>
          </p:cNvPr>
          <p:cNvSpPr>
            <a:spLocks noGrp="1"/>
          </p:cNvSpPr>
          <p:nvPr>
            <p:ph type="title"/>
          </p:nvPr>
        </p:nvSpPr>
        <p:spPr>
          <a:xfrm>
            <a:off x="202019" y="184366"/>
            <a:ext cx="11748976"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QUESTIONS?</a:t>
            </a:r>
          </a:p>
        </p:txBody>
      </p:sp>
      <p:sp>
        <p:nvSpPr>
          <p:cNvPr id="3" name="Content Placeholder 2">
            <a:extLst>
              <a:ext uri="{FF2B5EF4-FFF2-40B4-BE49-F238E27FC236}">
                <a16:creationId xmlns:a16="http://schemas.microsoft.com/office/drawing/2014/main" id="{6BA986FE-A142-F792-FC3B-A14656D48DF8}"/>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endParaRPr lang="en-US" sz="2800" dirty="0"/>
          </a:p>
          <a:p>
            <a:pPr marL="457200" lvl="1" indent="0">
              <a:buNone/>
            </a:pPr>
            <a:r>
              <a:rPr lang="en-US" sz="2800" b="1" dirty="0">
                <a:latin typeface="Tahoma" panose="020B0604030504040204" pitchFamily="34" charset="0"/>
                <a:ea typeface="Tahoma" panose="020B0604030504040204" pitchFamily="34" charset="0"/>
                <a:cs typeface="Tahoma" panose="020B0604030504040204" pitchFamily="34" charset="0"/>
              </a:rPr>
              <a:t>We thank you for your attention during our presentation on Global Climate Change. We hope you found our findings informative and insightful.</a:t>
            </a: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6" name="Slide Number Placeholder 5">
            <a:extLst>
              <a:ext uri="{FF2B5EF4-FFF2-40B4-BE49-F238E27FC236}">
                <a16:creationId xmlns:a16="http://schemas.microsoft.com/office/drawing/2014/main" id="{52610F24-1BA4-772C-C61F-C62EF92698D1}"/>
              </a:ext>
            </a:extLst>
          </p:cNvPr>
          <p:cNvSpPr>
            <a:spLocks noGrp="1"/>
          </p:cNvSpPr>
          <p:nvPr>
            <p:ph type="sldNum" sz="quarter" idx="12"/>
          </p:nvPr>
        </p:nvSpPr>
        <p:spPr/>
        <p:txBody>
          <a:bodyPr/>
          <a:lstStyle/>
          <a:p>
            <a:fld id="{6E91CC32-6A6B-4E2E-BBA1-6864F305DA26}" type="slidenum">
              <a:rPr lang="en-US" smtClean="0"/>
              <a:t>11</a:t>
            </a:fld>
            <a:endParaRPr lang="en-US"/>
          </a:p>
        </p:txBody>
      </p:sp>
      <p:pic>
        <p:nvPicPr>
          <p:cNvPr id="9" name="Picture 8" descr="Close-up of hands raised in classroom">
            <a:extLst>
              <a:ext uri="{FF2B5EF4-FFF2-40B4-BE49-F238E27FC236}">
                <a16:creationId xmlns:a16="http://schemas.microsoft.com/office/drawing/2014/main" id="{BF230A64-4CC3-BA66-EDBC-7C7C73E56F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2603" y="4002809"/>
            <a:ext cx="2630157" cy="1753438"/>
          </a:xfrm>
          <a:prstGeom prst="rect">
            <a:avLst/>
          </a:prstGeom>
        </p:spPr>
      </p:pic>
    </p:spTree>
    <p:extLst>
      <p:ext uri="{BB962C8B-B14F-4D97-AF65-F5344CB8AC3E}">
        <p14:creationId xmlns:p14="http://schemas.microsoft.com/office/powerpoint/2010/main" val="3659547078"/>
      </p:ext>
    </p:extLst>
  </p:cSld>
  <p:clrMapOvr>
    <a:masterClrMapping/>
  </p:clrMapOvr>
  <mc:AlternateContent xmlns:mc="http://schemas.openxmlformats.org/markup-compatibility/2006">
    <mc:Choice xmlns:p14="http://schemas.microsoft.com/office/powerpoint/2010/main" Requires="p14">
      <p:transition spd="slow" p14:dur="1750">
        <p:push dir="u"/>
      </p:transition>
    </mc:Choice>
    <mc:Fallback>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856531-2DED-C534-7E91-A2ACEFB53D27}"/>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3A8FA0E0-B0A9-9147-D743-AF7C84BB4F02}"/>
              </a:ext>
            </a:extLst>
          </p:cNvPr>
          <p:cNvSpPr>
            <a:spLocks noGrp="1"/>
          </p:cNvSpPr>
          <p:nvPr>
            <p:ph type="title"/>
          </p:nvPr>
        </p:nvSpPr>
        <p:spPr>
          <a:xfrm>
            <a:off x="223283" y="173736"/>
            <a:ext cx="11642651"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THE ASK?</a:t>
            </a:r>
          </a:p>
        </p:txBody>
      </p:sp>
      <p:sp>
        <p:nvSpPr>
          <p:cNvPr id="3" name="Content Placeholder 2">
            <a:extLst>
              <a:ext uri="{FF2B5EF4-FFF2-40B4-BE49-F238E27FC236}">
                <a16:creationId xmlns:a16="http://schemas.microsoft.com/office/drawing/2014/main" id="{53A13960-268F-EC59-87C1-B670658812F1}"/>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fontScale="85000" lnSpcReduction="20000"/>
          </a:bodyPr>
          <a:lstStyle/>
          <a:p>
            <a:endParaRPr lang="en-US" sz="2800" b="1" dirty="0"/>
          </a:p>
          <a:p>
            <a:pPr lvl="1"/>
            <a:r>
              <a:rPr lang="en-US" sz="3500" b="1" dirty="0">
                <a:latin typeface="Tahoma" panose="020B0604030504040204" pitchFamily="34" charset="0"/>
                <a:ea typeface="Tahoma" panose="020B0604030504040204" pitchFamily="34" charset="0"/>
                <a:cs typeface="Tahoma" panose="020B0604030504040204" pitchFamily="34" charset="0"/>
              </a:rPr>
              <a:t>What is the current state of global warming and climate change?</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the Earth’s average temperature increased since the pre-industrial era?</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sea level risen in the past century?</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CO2 emissions changed over the years?</a:t>
            </a:r>
          </a:p>
          <a:p>
            <a:pPr lvl="1"/>
            <a:endParaRPr lang="en-US" sz="3500" b="1" dirty="0">
              <a:latin typeface="Georgia" panose="02040502050405020303" pitchFamily="18" charset="0"/>
            </a:endParaRPr>
          </a:p>
          <a:p>
            <a:endParaRPr lang="en-US" sz="2800" b="1" dirty="0"/>
          </a:p>
          <a:p>
            <a:endParaRPr lang="en-US" dirty="0"/>
          </a:p>
        </p:txBody>
      </p:sp>
      <p:sp>
        <p:nvSpPr>
          <p:cNvPr id="6" name="Slide Number Placeholder 5">
            <a:extLst>
              <a:ext uri="{FF2B5EF4-FFF2-40B4-BE49-F238E27FC236}">
                <a16:creationId xmlns:a16="http://schemas.microsoft.com/office/drawing/2014/main" id="{E042742F-6CF8-C422-4915-F50DE41A4D06}"/>
              </a:ext>
            </a:extLst>
          </p:cNvPr>
          <p:cNvSpPr>
            <a:spLocks noGrp="1"/>
          </p:cNvSpPr>
          <p:nvPr>
            <p:ph type="sldNum" sz="quarter" idx="12"/>
          </p:nvPr>
        </p:nvSpPr>
        <p:spPr/>
        <p:txBody>
          <a:bodyPr/>
          <a:lstStyle/>
          <a:p>
            <a:fld id="{6E91CC32-6A6B-4E2E-BBA1-6864F305DA26}" type="slidenum">
              <a:rPr lang="en-US" smtClean="0"/>
              <a:t>2</a:t>
            </a:fld>
            <a:endParaRPr lang="en-US"/>
          </a:p>
        </p:txBody>
      </p:sp>
    </p:spTree>
    <p:extLst>
      <p:ext uri="{BB962C8B-B14F-4D97-AF65-F5344CB8AC3E}">
        <p14:creationId xmlns:p14="http://schemas.microsoft.com/office/powerpoint/2010/main" val="2917412449"/>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9E62D89-D97A-2D6D-C750-29FCEBCA030F}"/>
              </a:ext>
            </a:extLst>
          </p:cNvPr>
          <p:cNvPicPr>
            <a:picLocks noChangeAspect="1"/>
          </p:cNvPicPr>
          <p:nvPr/>
        </p:nvPicPr>
        <p:blipFill>
          <a:blip r:embed="rId2"/>
          <a:stretch>
            <a:fillRect/>
          </a:stretch>
        </p:blipFill>
        <p:spPr>
          <a:xfrm>
            <a:off x="0" y="0"/>
            <a:ext cx="12192001" cy="6858000"/>
          </a:xfrm>
          <a:prstGeom prst="rect">
            <a:avLst/>
          </a:prstGeom>
        </p:spPr>
      </p:pic>
      <p:sp>
        <p:nvSpPr>
          <p:cNvPr id="2" name="Title 1">
            <a:extLst>
              <a:ext uri="{FF2B5EF4-FFF2-40B4-BE49-F238E27FC236}">
                <a16:creationId xmlns:a16="http://schemas.microsoft.com/office/drawing/2014/main" id="{89A6D77F-E153-0AA7-66F8-6270493E3252}"/>
              </a:ext>
            </a:extLst>
          </p:cNvPr>
          <p:cNvSpPr>
            <a:spLocks noGrp="1"/>
          </p:cNvSpPr>
          <p:nvPr>
            <p:ph type="title"/>
          </p:nvPr>
        </p:nvSpPr>
        <p:spPr>
          <a:xfrm>
            <a:off x="340241" y="184368"/>
            <a:ext cx="11493796" cy="1325563"/>
          </a:xfrm>
          <a:solidFill>
            <a:schemeClr val="accent4"/>
          </a:solidFill>
        </p:spPr>
        <p:txBody>
          <a:bodyPr/>
          <a:lstStyle/>
          <a:p>
            <a:pPr algn="ctr"/>
            <a:r>
              <a:rPr lang="en-US" sz="4400" b="1" dirty="0">
                <a:latin typeface="Tahoma" panose="020B0604030504040204" pitchFamily="34" charset="0"/>
                <a:ea typeface="Tahoma" panose="020B0604030504040204" pitchFamily="34" charset="0"/>
                <a:cs typeface="Tahoma" panose="020B0604030504040204" pitchFamily="34" charset="0"/>
              </a:rPr>
              <a:t>DATA EXPLORATION AND CLEAN UP</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2F6AEE18-154B-1C29-1789-0DAFDD81B83F}"/>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pPr algn="ctr"/>
            <a:r>
              <a:rPr lang="en-US" sz="2400" b="1" dirty="0">
                <a:latin typeface="Tahoma" panose="020B0604030504040204" pitchFamily="34" charset="0"/>
                <a:ea typeface="Tahoma" panose="020B0604030504040204" pitchFamily="34" charset="0"/>
                <a:cs typeface="Tahoma" panose="020B0604030504040204" pitchFamily="34" charset="0"/>
              </a:rPr>
              <a:t>HANDLE MISSING VALUES AND OUTLIERS</a:t>
            </a:r>
          </a:p>
          <a:p>
            <a:pPr algn="ctr"/>
            <a:r>
              <a:rPr lang="en-US" sz="2400" b="1" dirty="0">
                <a:latin typeface="Tahoma" panose="020B0604030504040204" pitchFamily="34" charset="0"/>
                <a:ea typeface="Tahoma" panose="020B0604030504040204" pitchFamily="34" charset="0"/>
                <a:cs typeface="Tahoma" panose="020B0604030504040204" pitchFamily="34" charset="0"/>
              </a:rPr>
              <a:t>FORMAT AND PREPROCESS THE DATA FOR VISUALIZATION</a:t>
            </a:r>
          </a:p>
          <a:p>
            <a:endParaRPr lang="en-US" dirty="0"/>
          </a:p>
        </p:txBody>
      </p:sp>
      <p:sp>
        <p:nvSpPr>
          <p:cNvPr id="6" name="Slide Number Placeholder 5">
            <a:extLst>
              <a:ext uri="{FF2B5EF4-FFF2-40B4-BE49-F238E27FC236}">
                <a16:creationId xmlns:a16="http://schemas.microsoft.com/office/drawing/2014/main" id="{2F2E1157-118E-8692-983F-F05A1EDD9272}"/>
              </a:ext>
            </a:extLst>
          </p:cNvPr>
          <p:cNvSpPr>
            <a:spLocks noGrp="1"/>
          </p:cNvSpPr>
          <p:nvPr>
            <p:ph type="sldNum" sz="quarter" idx="12"/>
          </p:nvPr>
        </p:nvSpPr>
        <p:spPr/>
        <p:txBody>
          <a:bodyPr/>
          <a:lstStyle/>
          <a:p>
            <a:fld id="{6E91CC32-6A6B-4E2E-BBA1-6864F305DA26}" type="slidenum">
              <a:rPr lang="en-US" smtClean="0"/>
              <a:t>3</a:t>
            </a:fld>
            <a:endParaRPr lang="en-US"/>
          </a:p>
        </p:txBody>
      </p:sp>
      <p:pic>
        <p:nvPicPr>
          <p:cNvPr id="9" name="Picture 8" descr="A screenshot of a computer&#10;&#10;Description automatically generated">
            <a:extLst>
              <a:ext uri="{FF2B5EF4-FFF2-40B4-BE49-F238E27FC236}">
                <a16:creationId xmlns:a16="http://schemas.microsoft.com/office/drawing/2014/main" id="{1BCBBC85-C0FC-B7FF-E361-6F8A64EC17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1870" y="2890969"/>
            <a:ext cx="2990253" cy="3189897"/>
          </a:xfrm>
          <a:prstGeom prst="rect">
            <a:avLst/>
          </a:prstGeom>
          <a:ln w="28575">
            <a:solidFill>
              <a:schemeClr val="accent2"/>
            </a:solidFill>
          </a:ln>
        </p:spPr>
      </p:pic>
      <p:pic>
        <p:nvPicPr>
          <p:cNvPr id="11" name="Picture 10" descr="A screenshot of a computer&#10;&#10;Description automatically generated">
            <a:extLst>
              <a:ext uri="{FF2B5EF4-FFF2-40B4-BE49-F238E27FC236}">
                <a16:creationId xmlns:a16="http://schemas.microsoft.com/office/drawing/2014/main" id="{DAA05DDC-D073-6BDB-1D87-64403CE09D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2013" y="2888789"/>
            <a:ext cx="2990252" cy="3192077"/>
          </a:xfrm>
          <a:prstGeom prst="rect">
            <a:avLst/>
          </a:prstGeom>
          <a:ln w="28575">
            <a:solidFill>
              <a:schemeClr val="accent2"/>
            </a:solidFill>
          </a:ln>
        </p:spPr>
      </p:pic>
      <p:pic>
        <p:nvPicPr>
          <p:cNvPr id="13" name="Picture 12" descr="A screenshot of a computer&#10;&#10;Description automatically generated">
            <a:extLst>
              <a:ext uri="{FF2B5EF4-FFF2-40B4-BE49-F238E27FC236}">
                <a16:creationId xmlns:a16="http://schemas.microsoft.com/office/drawing/2014/main" id="{CAF3C5AF-B33B-B2CC-7BA8-B7D73A99C5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9878" y="2888789"/>
            <a:ext cx="2990252" cy="3192077"/>
          </a:xfrm>
          <a:prstGeom prst="rect">
            <a:avLst/>
          </a:prstGeom>
          <a:ln w="28575">
            <a:solidFill>
              <a:schemeClr val="accent2"/>
            </a:solidFill>
          </a:ln>
        </p:spPr>
      </p:pic>
    </p:spTree>
    <p:extLst>
      <p:ext uri="{BB962C8B-B14F-4D97-AF65-F5344CB8AC3E}">
        <p14:creationId xmlns:p14="http://schemas.microsoft.com/office/powerpoint/2010/main" val="3102440725"/>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999"/>
                                          </p:stCondLst>
                                        </p:cTn>
                                        <p:tgtEl>
                                          <p:spTgt spid="3">
                                            <p:bg/>
                                          </p:spTgt>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grpId="0" nodeType="afterEffect">
                                  <p:stCondLst>
                                    <p:cond delay="750"/>
                                  </p:stCondLst>
                                  <p:childTnLst>
                                    <p:set>
                                      <p:cBhvr>
                                        <p:cTn id="9" dur="1" fill="hold">
                                          <p:stCondLst>
                                            <p:cond delay="1499"/>
                                          </p:stCondLst>
                                        </p:cTn>
                                        <p:tgtEl>
                                          <p:spTgt spid="3">
                                            <p:txEl>
                                              <p:pRg st="0" end="0"/>
                                            </p:txEl>
                                          </p:spTgt>
                                        </p:tgtEl>
                                        <p:attrNameLst>
                                          <p:attrName>style.visibility</p:attrName>
                                        </p:attrNameLst>
                                      </p:cBhvr>
                                      <p:to>
                                        <p:strVal val="visible"/>
                                      </p:to>
                                    </p:set>
                                  </p:childTnLst>
                                </p:cTn>
                              </p:par>
                            </p:childTnLst>
                          </p:cTn>
                        </p:par>
                        <p:par>
                          <p:cTn id="10" fill="hold">
                            <p:stCondLst>
                              <p:cond delay="3250"/>
                            </p:stCondLst>
                            <p:childTnLst>
                              <p:par>
                                <p:cTn id="11" presetID="1" presetClass="entr" presetSubtype="0" fill="hold" grpId="0" nodeType="afterEffect">
                                  <p:stCondLst>
                                    <p:cond delay="1250"/>
                                  </p:stCondLst>
                                  <p:childTnLst>
                                    <p:set>
                                      <p:cBhvr>
                                        <p:cTn id="12" dur="1" fill="hold">
                                          <p:stCondLst>
                                            <p:cond delay="1249"/>
                                          </p:stCondLst>
                                        </p:cTn>
                                        <p:tgtEl>
                                          <p:spTgt spid="3">
                                            <p:txEl>
                                              <p:pRg st="1" end="1"/>
                                            </p:txEl>
                                          </p:spTgt>
                                        </p:tgtEl>
                                        <p:attrNameLst>
                                          <p:attrName>style.visibility</p:attrName>
                                        </p:attrNameLst>
                                      </p:cBhvr>
                                      <p:to>
                                        <p:strVal val="visible"/>
                                      </p:to>
                                    </p:set>
                                  </p:childTnLst>
                                </p:cTn>
                              </p:par>
                            </p:childTnLst>
                          </p:cTn>
                        </p:par>
                        <p:par>
                          <p:cTn id="13" fill="hold">
                            <p:stCondLst>
                              <p:cond delay="5750"/>
                            </p:stCondLst>
                            <p:childTnLst>
                              <p:par>
                                <p:cTn id="14" presetID="10" presetClass="entr" presetSubtype="0" fill="hold" nodeType="afterEffect">
                                  <p:stCondLst>
                                    <p:cond delay="100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1500"/>
                                        <p:tgtEl>
                                          <p:spTgt spid="9"/>
                                        </p:tgtEl>
                                      </p:cBhvr>
                                    </p:animEffect>
                                  </p:childTnLst>
                                </p:cTn>
                              </p:par>
                            </p:childTnLst>
                          </p:cTn>
                        </p:par>
                        <p:par>
                          <p:cTn id="17" fill="hold">
                            <p:stCondLst>
                              <p:cond delay="8250"/>
                            </p:stCondLst>
                            <p:childTnLst>
                              <p:par>
                                <p:cTn id="18" presetID="2" presetClass="entr" presetSubtype="4" fill="hold" nodeType="afterEffect">
                                  <p:stCondLst>
                                    <p:cond delay="225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1500" fill="hold"/>
                                        <p:tgtEl>
                                          <p:spTgt spid="11"/>
                                        </p:tgtEl>
                                        <p:attrNameLst>
                                          <p:attrName>ppt_x</p:attrName>
                                        </p:attrNameLst>
                                      </p:cBhvr>
                                      <p:tavLst>
                                        <p:tav tm="0">
                                          <p:val>
                                            <p:strVal val="#ppt_x"/>
                                          </p:val>
                                        </p:tav>
                                        <p:tav tm="100000">
                                          <p:val>
                                            <p:strVal val="#ppt_x"/>
                                          </p:val>
                                        </p:tav>
                                      </p:tavLst>
                                    </p:anim>
                                    <p:anim calcmode="lin" valueType="num">
                                      <p:cBhvr additive="base">
                                        <p:cTn id="21" dur="1500" fill="hold"/>
                                        <p:tgtEl>
                                          <p:spTgt spid="11"/>
                                        </p:tgtEl>
                                        <p:attrNameLst>
                                          <p:attrName>ppt_y</p:attrName>
                                        </p:attrNameLst>
                                      </p:cBhvr>
                                      <p:tavLst>
                                        <p:tav tm="0">
                                          <p:val>
                                            <p:strVal val="1+#ppt_h/2"/>
                                          </p:val>
                                        </p:tav>
                                        <p:tav tm="100000">
                                          <p:val>
                                            <p:strVal val="#ppt_y"/>
                                          </p:val>
                                        </p:tav>
                                      </p:tavLst>
                                    </p:anim>
                                  </p:childTnLst>
                                </p:cTn>
                              </p:par>
                            </p:childTnLst>
                          </p:cTn>
                        </p:par>
                        <p:par>
                          <p:cTn id="22" fill="hold">
                            <p:stCondLst>
                              <p:cond delay="12000"/>
                            </p:stCondLst>
                            <p:childTnLst>
                              <p:par>
                                <p:cTn id="23" presetID="2" presetClass="entr" presetSubtype="4" fill="hold" nodeType="afterEffect">
                                  <p:stCondLst>
                                    <p:cond delay="225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1500" fill="hold"/>
                                        <p:tgtEl>
                                          <p:spTgt spid="13"/>
                                        </p:tgtEl>
                                        <p:attrNameLst>
                                          <p:attrName>ppt_x</p:attrName>
                                        </p:attrNameLst>
                                      </p:cBhvr>
                                      <p:tavLst>
                                        <p:tav tm="0">
                                          <p:val>
                                            <p:strVal val="#ppt_x"/>
                                          </p:val>
                                        </p:tav>
                                        <p:tav tm="100000">
                                          <p:val>
                                            <p:strVal val="#ppt_x"/>
                                          </p:val>
                                        </p:tav>
                                      </p:tavLst>
                                    </p:anim>
                                    <p:anim calcmode="lin" valueType="num">
                                      <p:cBhvr additive="base">
                                        <p:cTn id="26" dur="1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D906040-2F19-F027-DFD1-2E36A6B68FD9}"/>
              </a:ext>
            </a:extLst>
          </p:cNvPr>
          <p:cNvPicPr>
            <a:picLocks noChangeAspect="1"/>
          </p:cNvPicPr>
          <p:nvPr/>
        </p:nvPicPr>
        <p:blipFill>
          <a:blip r:embed="rId3"/>
          <a:stretch>
            <a:fillRect/>
          </a:stretch>
        </p:blipFill>
        <p:spPr>
          <a:xfrm>
            <a:off x="0" y="0"/>
            <a:ext cx="12192001" cy="6858000"/>
          </a:xfrm>
          <a:prstGeom prst="rect">
            <a:avLst/>
          </a:prstGeom>
        </p:spPr>
      </p:pic>
      <p:sp>
        <p:nvSpPr>
          <p:cNvPr id="2" name="Title 1">
            <a:extLst>
              <a:ext uri="{FF2B5EF4-FFF2-40B4-BE49-F238E27FC236}">
                <a16:creationId xmlns:a16="http://schemas.microsoft.com/office/drawing/2014/main" id="{389243B2-5E78-FA16-E9CD-9205FC6710A8}"/>
              </a:ext>
            </a:extLst>
          </p:cNvPr>
          <p:cNvSpPr>
            <a:spLocks noGrp="1"/>
          </p:cNvSpPr>
          <p:nvPr>
            <p:ph type="title"/>
          </p:nvPr>
        </p:nvSpPr>
        <p:spPr>
          <a:xfrm>
            <a:off x="287079" y="194998"/>
            <a:ext cx="11695814"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CLIMATE CHANGES OVER TIME</a:t>
            </a:r>
          </a:p>
        </p:txBody>
      </p:sp>
      <p:sp>
        <p:nvSpPr>
          <p:cNvPr id="6" name="Slide Number Placeholder 5">
            <a:extLst>
              <a:ext uri="{FF2B5EF4-FFF2-40B4-BE49-F238E27FC236}">
                <a16:creationId xmlns:a16="http://schemas.microsoft.com/office/drawing/2014/main" id="{20BE84E1-1A97-5DC6-0B2F-EC754044AF2E}"/>
              </a:ext>
            </a:extLst>
          </p:cNvPr>
          <p:cNvSpPr>
            <a:spLocks noGrp="1"/>
          </p:cNvSpPr>
          <p:nvPr>
            <p:ph type="sldNum" sz="quarter" idx="12"/>
          </p:nvPr>
        </p:nvSpPr>
        <p:spPr/>
        <p:txBody>
          <a:bodyPr/>
          <a:lstStyle/>
          <a:p>
            <a:fld id="{6E91CC32-6A6B-4E2E-BBA1-6864F305DA26}" type="slidenum">
              <a:rPr lang="en-US" smtClean="0"/>
              <a:t>4</a:t>
            </a:fld>
            <a:endParaRPr lang="en-US"/>
          </a:p>
        </p:txBody>
      </p:sp>
      <p:pic>
        <p:nvPicPr>
          <p:cNvPr id="8" name="Picture 7" descr="A graph showing the growth of sea level">
            <a:extLst>
              <a:ext uri="{FF2B5EF4-FFF2-40B4-BE49-F238E27FC236}">
                <a16:creationId xmlns:a16="http://schemas.microsoft.com/office/drawing/2014/main" id="{C262811C-10D7-9C6B-05D2-D622CD4DC7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3689" y="3353294"/>
            <a:ext cx="2128736" cy="1596552"/>
          </a:xfrm>
          <a:prstGeom prst="rect">
            <a:avLst/>
          </a:prstGeom>
          <a:ln w="38100">
            <a:solidFill>
              <a:schemeClr val="accent2"/>
            </a:solidFill>
          </a:ln>
        </p:spPr>
      </p:pic>
      <p:pic>
        <p:nvPicPr>
          <p:cNvPr id="9" name="Picture 8" descr="A graph showing the temperature of the year">
            <a:extLst>
              <a:ext uri="{FF2B5EF4-FFF2-40B4-BE49-F238E27FC236}">
                <a16:creationId xmlns:a16="http://schemas.microsoft.com/office/drawing/2014/main" id="{1CE23B8B-3A76-42EC-426E-8C39C5D15B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13689" y="1581665"/>
            <a:ext cx="2128737" cy="1596553"/>
          </a:xfrm>
          <a:prstGeom prst="rect">
            <a:avLst/>
          </a:prstGeom>
          <a:ln w="38100">
            <a:solidFill>
              <a:schemeClr val="accent2"/>
            </a:solidFill>
          </a:ln>
        </p:spPr>
      </p:pic>
      <p:pic>
        <p:nvPicPr>
          <p:cNvPr id="11" name="Picture 10" descr="A graph showing the growth of carbon dioxide emissions">
            <a:extLst>
              <a:ext uri="{FF2B5EF4-FFF2-40B4-BE49-F238E27FC236}">
                <a16:creationId xmlns:a16="http://schemas.microsoft.com/office/drawing/2014/main" id="{B69D69FE-520F-7FF8-3CA4-B55C22DC70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13689" y="5124922"/>
            <a:ext cx="2128737" cy="1596553"/>
          </a:xfrm>
          <a:prstGeom prst="rect">
            <a:avLst/>
          </a:prstGeom>
          <a:ln w="38100">
            <a:solidFill>
              <a:schemeClr val="accent2"/>
            </a:solidFill>
          </a:ln>
        </p:spPr>
      </p:pic>
      <p:sp>
        <p:nvSpPr>
          <p:cNvPr id="15" name="TextBox 14">
            <a:extLst>
              <a:ext uri="{FF2B5EF4-FFF2-40B4-BE49-F238E27FC236}">
                <a16:creationId xmlns:a16="http://schemas.microsoft.com/office/drawing/2014/main" id="{2E1EF824-C700-A726-EDFE-733A8BE77281}"/>
              </a:ext>
            </a:extLst>
          </p:cNvPr>
          <p:cNvSpPr txBox="1"/>
          <p:nvPr/>
        </p:nvSpPr>
        <p:spPr>
          <a:xfrm>
            <a:off x="4445535" y="1918276"/>
            <a:ext cx="5817140" cy="923330"/>
          </a:xfrm>
          <a:prstGeom prst="rect">
            <a:avLst/>
          </a:prstGeom>
          <a:noFill/>
        </p:spPr>
        <p:txBody>
          <a:bodyPr wrap="square" rtlCol="0">
            <a:spAutoFit/>
          </a:bodyPr>
          <a:lstStyle/>
          <a:p>
            <a:pPr marL="285750" indent="-285750">
              <a:buFont typeface="Arial" panose="020B0604020202020204" pitchFamily="34" charset="0"/>
              <a:buChar char="•"/>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Global temperatures have risen steadily since the late 19th century, with the rate of increase accelerating in recent decades.</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16" name="TextBox 15">
            <a:extLst>
              <a:ext uri="{FF2B5EF4-FFF2-40B4-BE49-F238E27FC236}">
                <a16:creationId xmlns:a16="http://schemas.microsoft.com/office/drawing/2014/main" id="{B97A0094-7445-4E7A-13D9-B7231F42DD99}"/>
              </a:ext>
            </a:extLst>
          </p:cNvPr>
          <p:cNvSpPr txBox="1"/>
          <p:nvPr/>
        </p:nvSpPr>
        <p:spPr>
          <a:xfrm>
            <a:off x="4445536" y="3689905"/>
            <a:ext cx="5817139"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ahoma" panose="020B0604030504040204" pitchFamily="34" charset="0"/>
                <a:ea typeface="Tahoma" panose="020B0604030504040204" pitchFamily="34" charset="0"/>
                <a:cs typeface="Tahoma" panose="020B0604030504040204" pitchFamily="34" charset="0"/>
              </a:rPr>
              <a:t>Global sea levels have been climbing year after year since 1880, a trend that has accelerated in recent decades.</a:t>
            </a:r>
          </a:p>
        </p:txBody>
      </p:sp>
      <p:sp>
        <p:nvSpPr>
          <p:cNvPr id="17" name="TextBox 16">
            <a:extLst>
              <a:ext uri="{FF2B5EF4-FFF2-40B4-BE49-F238E27FC236}">
                <a16:creationId xmlns:a16="http://schemas.microsoft.com/office/drawing/2014/main" id="{F96313A4-C4DC-BF24-5659-1790048DC276}"/>
              </a:ext>
            </a:extLst>
          </p:cNvPr>
          <p:cNvSpPr txBox="1"/>
          <p:nvPr/>
        </p:nvSpPr>
        <p:spPr>
          <a:xfrm>
            <a:off x="4289891" y="5461533"/>
            <a:ext cx="5972784"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Tahoma" panose="020B0604030504040204" pitchFamily="34" charset="0"/>
                <a:ea typeface="Tahoma" panose="020B0604030504040204" pitchFamily="34" charset="0"/>
                <a:cs typeface="Tahoma" panose="020B0604030504040204" pitchFamily="34" charset="0"/>
              </a:rPr>
              <a:t>Since 1880, the concentration of carbon dioxide (CO</a:t>
            </a:r>
            <a:r>
              <a:rPr lang="en-US" b="1" baseline="-25000" dirty="0">
                <a:latin typeface="Tahoma" panose="020B0604030504040204" pitchFamily="34" charset="0"/>
                <a:ea typeface="Tahoma" panose="020B0604030504040204" pitchFamily="34" charset="0"/>
                <a:cs typeface="Tahoma" panose="020B0604030504040204" pitchFamily="34" charset="0"/>
              </a:rPr>
              <a:t>2</a:t>
            </a:r>
            <a:r>
              <a:rPr lang="en-US" b="1" dirty="0">
                <a:latin typeface="Tahoma" panose="020B0604030504040204" pitchFamily="34" charset="0"/>
                <a:ea typeface="Tahoma" panose="020B0604030504040204" pitchFamily="34" charset="0"/>
                <a:cs typeface="Tahoma" panose="020B0604030504040204" pitchFamily="34" charset="0"/>
              </a:rPr>
              <a:t>), in Earth’s atmosphere has risen significantly.</a:t>
            </a:r>
          </a:p>
        </p:txBody>
      </p:sp>
    </p:spTree>
    <p:extLst>
      <p:ext uri="{BB962C8B-B14F-4D97-AF65-F5344CB8AC3E}">
        <p14:creationId xmlns:p14="http://schemas.microsoft.com/office/powerpoint/2010/main" val="3768121994"/>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26A1BF-88B7-1EE2-A68F-6DCDC6EDAC4E}"/>
              </a:ext>
            </a:extLst>
          </p:cNvPr>
          <p:cNvPicPr>
            <a:picLocks noChangeAspect="1"/>
          </p:cNvPicPr>
          <p:nvPr/>
        </p:nvPicPr>
        <p:blipFill>
          <a:blip r:embed="rId3">
            <a:alphaModFix amt="9000"/>
          </a:blip>
          <a:stretch>
            <a:fillRect/>
          </a:stretch>
        </p:blipFill>
        <p:spPr>
          <a:xfrm>
            <a:off x="29363" y="-2908"/>
            <a:ext cx="12192000" cy="6863816"/>
          </a:xfrm>
          <a:prstGeom prst="rect">
            <a:avLst/>
          </a:prstGeom>
        </p:spPr>
      </p:pic>
      <p:sp>
        <p:nvSpPr>
          <p:cNvPr id="2" name="Title 1">
            <a:extLst>
              <a:ext uri="{FF2B5EF4-FFF2-40B4-BE49-F238E27FC236}">
                <a16:creationId xmlns:a16="http://schemas.microsoft.com/office/drawing/2014/main" id="{E07FDE71-67C5-C860-C9B1-0C74BD829C1F}"/>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SEA LEVEL vs TEMP ANALYSIS</a:t>
            </a:r>
          </a:p>
        </p:txBody>
      </p:sp>
      <p:pic>
        <p:nvPicPr>
          <p:cNvPr id="9" name="Content Placeholder 8" descr="A graph of a global temperature&#10;&#10;Description automatically generated">
            <a:extLst>
              <a:ext uri="{FF2B5EF4-FFF2-40B4-BE49-F238E27FC236}">
                <a16:creationId xmlns:a16="http://schemas.microsoft.com/office/drawing/2014/main" id="{C15C3424-D7BB-5FCD-94C6-47D1A8A58D6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47407" y="1522021"/>
            <a:ext cx="3241221" cy="2595094"/>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8575">
            <a:solidFill>
              <a:schemeClr val="accent2"/>
            </a:solidFill>
          </a:ln>
        </p:spPr>
      </p:pic>
      <p:sp>
        <p:nvSpPr>
          <p:cNvPr id="6" name="Slide Number Placeholder 5">
            <a:extLst>
              <a:ext uri="{FF2B5EF4-FFF2-40B4-BE49-F238E27FC236}">
                <a16:creationId xmlns:a16="http://schemas.microsoft.com/office/drawing/2014/main" id="{AF99FE23-0B5D-D9DB-9457-436B0D7F5DCF}"/>
              </a:ext>
            </a:extLst>
          </p:cNvPr>
          <p:cNvSpPr>
            <a:spLocks noGrp="1"/>
          </p:cNvSpPr>
          <p:nvPr>
            <p:ph type="sldNum" sz="quarter" idx="12"/>
          </p:nvPr>
        </p:nvSpPr>
        <p:spPr/>
        <p:txBody>
          <a:bodyPr/>
          <a:lstStyle/>
          <a:p>
            <a:fld id="{6E91CC32-6A6B-4E2E-BBA1-6864F305DA26}" type="slidenum">
              <a:rPr lang="en-US" smtClean="0"/>
              <a:t>5</a:t>
            </a:fld>
            <a:endParaRPr lang="en-US" dirty="0"/>
          </a:p>
        </p:txBody>
      </p:sp>
      <p:pic>
        <p:nvPicPr>
          <p:cNvPr id="11" name="Picture 10" descr="A graph of a global temperature&#10;&#10;Description automatically generated">
            <a:extLst>
              <a:ext uri="{FF2B5EF4-FFF2-40B4-BE49-F238E27FC236}">
                <a16:creationId xmlns:a16="http://schemas.microsoft.com/office/drawing/2014/main" id="{0C48E8D6-232F-EE4D-BB6E-2FC1020DEB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6554" y="4196896"/>
            <a:ext cx="3241222" cy="2595094"/>
          </a:xfrm>
          <a:prstGeom prst="rect">
            <a:avLst/>
          </a:prstGeom>
          <a:ln w="28575">
            <a:solidFill>
              <a:schemeClr val="accent2"/>
            </a:solidFill>
          </a:ln>
        </p:spPr>
      </p:pic>
      <p:sp>
        <p:nvSpPr>
          <p:cNvPr id="3" name="TextBox 2">
            <a:extLst>
              <a:ext uri="{FF2B5EF4-FFF2-40B4-BE49-F238E27FC236}">
                <a16:creationId xmlns:a16="http://schemas.microsoft.com/office/drawing/2014/main" id="{96C53237-0F9B-F291-37DC-2470B8238641}"/>
              </a:ext>
            </a:extLst>
          </p:cNvPr>
          <p:cNvSpPr txBox="1"/>
          <p:nvPr/>
        </p:nvSpPr>
        <p:spPr>
          <a:xfrm>
            <a:off x="1056554" y="1095350"/>
            <a:ext cx="3160668" cy="369332"/>
          </a:xfrm>
          <a:prstGeom prst="rect">
            <a:avLst/>
          </a:prstGeom>
          <a:noFill/>
        </p:spPr>
        <p:txBody>
          <a:bodyPr wrap="square" rtlCol="0">
            <a:spAutoFit/>
          </a:bodyPr>
          <a:lstStyle/>
          <a:p>
            <a:pPr algn="ctr"/>
            <a:r>
              <a:rPr lang="en-US" b="1" u="sng" dirty="0"/>
              <a:t>Sea Level vs Temperature</a:t>
            </a:r>
          </a:p>
        </p:txBody>
      </p:sp>
      <p:sp>
        <p:nvSpPr>
          <p:cNvPr id="15" name="TextBox 14">
            <a:extLst>
              <a:ext uri="{FF2B5EF4-FFF2-40B4-BE49-F238E27FC236}">
                <a16:creationId xmlns:a16="http://schemas.microsoft.com/office/drawing/2014/main" id="{20D77A42-5BB8-C513-2D73-A3FC63F216E9}"/>
              </a:ext>
            </a:extLst>
          </p:cNvPr>
          <p:cNvSpPr txBox="1"/>
          <p:nvPr/>
        </p:nvSpPr>
        <p:spPr>
          <a:xfrm>
            <a:off x="4630366" y="1885735"/>
            <a:ext cx="7194225" cy="4462760"/>
          </a:xfrm>
          <a:prstGeom prst="rect">
            <a:avLst/>
          </a:prstGeom>
          <a:noFill/>
        </p:spPr>
        <p:txBody>
          <a:bodyPr wrap="square" rtlCol="0">
            <a:spAutoFit/>
          </a:bodyPr>
          <a:lstStyle/>
          <a:p>
            <a:pPr algn="ct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Can temperature changes and sea level changes be linked if they are both increasing steadily overtime? </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sz="2000" b="1"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About 83% of the variation in sea level changes can be explained by changes in global temperature.</a:t>
            </a:r>
          </a:p>
          <a:p>
            <a:pPr marL="742950" lvl="1" indent="-285750">
              <a:buFont typeface="Arial" panose="020B0604020202020204" pitchFamily="34" charset="0"/>
              <a:buChar char="•"/>
            </a:pPr>
            <a:endParaRPr lang="en-US"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Ther</a:t>
            </a:r>
            <a:r>
              <a:rPr lang="en-US" b="1" dirty="0">
                <a:solidFill>
                  <a:srgbClr val="1D1C1D"/>
                </a:solidFill>
                <a:latin typeface="Tahoma" panose="020B0604030504040204" pitchFamily="34" charset="0"/>
                <a:ea typeface="Tahoma" panose="020B0604030504040204" pitchFamily="34" charset="0"/>
                <a:cs typeface="Tahoma" panose="020B0604030504040204" pitchFamily="34" charset="0"/>
              </a:rPr>
              <a:t>e is </a:t>
            </a: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a strong correlation between sea level changes and global temperature</a:t>
            </a:r>
          </a:p>
          <a:p>
            <a:pPr marL="742950" lvl="1" indent="-285750">
              <a:buFont typeface="Arial" panose="020B0604020202020204" pitchFamily="34" charset="0"/>
              <a:buChar char="•"/>
            </a:pPr>
            <a:endParaRPr lang="en-US" b="1"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sz="1600" b="1" dirty="0">
                <a:solidFill>
                  <a:srgbClr val="1D1C1D"/>
                </a:solidFill>
                <a:latin typeface="Tahoma" panose="020B0604030504040204" pitchFamily="34" charset="0"/>
                <a:ea typeface="Tahoma" panose="020B0604030504040204" pitchFamily="34" charset="0"/>
                <a:cs typeface="Tahoma" panose="020B0604030504040204" pitchFamily="34" charset="0"/>
              </a:rPr>
              <a:t>A</a:t>
            </a: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pproximately 17% of the variation is unexplained by the model</a:t>
            </a:r>
          </a:p>
          <a:p>
            <a:pPr marL="742950" lvl="1" indent="-285750">
              <a:buFont typeface="Arial" panose="020B0604020202020204" pitchFamily="34" charset="0"/>
              <a:buChar char="•"/>
            </a:pPr>
            <a:endPar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R</a:t>
            </a:r>
            <a:r>
              <a:rPr lang="en-US" sz="1600" b="1" i="0" baseline="30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value of 0.8299 ( ~0.83) indicates strong correlation between sea level changes &amp; global temperature.</a:t>
            </a:r>
            <a:endParaRPr lang="en-US" sz="1600" b="1" dirty="0">
              <a:latin typeface="Tahoma" panose="020B0604030504040204" pitchFamily="34" charset="0"/>
              <a:ea typeface="Tahoma" panose="020B0604030504040204" pitchFamily="34" charset="0"/>
              <a:cs typeface="Tahoma" panose="020B0604030504040204" pitchFamily="34" charset="0"/>
            </a:endParaRPr>
          </a:p>
          <a:p>
            <a:endParaRPr lang="en-US" dirty="0"/>
          </a:p>
          <a:p>
            <a:endParaRPr lang="en-US" dirty="0"/>
          </a:p>
        </p:txBody>
      </p:sp>
    </p:spTree>
    <p:extLst>
      <p:ext uri="{BB962C8B-B14F-4D97-AF65-F5344CB8AC3E}">
        <p14:creationId xmlns:p14="http://schemas.microsoft.com/office/powerpoint/2010/main" val="1470011093"/>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childTnLst>
                                </p:cTn>
                              </p:par>
                              <p:par>
                                <p:cTn id="7" presetID="2" presetClass="entr" presetSubtype="12" fill="hold" nodeType="withEffect">
                                  <p:stCondLst>
                                    <p:cond delay="750"/>
                                  </p:stCondLst>
                                  <p:childTnLst>
                                    <p:set>
                                      <p:cBhvr>
                                        <p:cTn id="8" dur="1" fill="hold">
                                          <p:stCondLst>
                                            <p:cond delay="0"/>
                                          </p:stCondLst>
                                        </p:cTn>
                                        <p:tgtEl>
                                          <p:spTgt spid="9"/>
                                        </p:tgtEl>
                                        <p:attrNameLst>
                                          <p:attrName>style.visibility</p:attrName>
                                        </p:attrNameLst>
                                      </p:cBhvr>
                                      <p:to>
                                        <p:strVal val="visible"/>
                                      </p:to>
                                    </p:set>
                                    <p:anim calcmode="lin" valueType="num">
                                      <p:cBhvr additive="base">
                                        <p:cTn id="9" dur="1500" fill="hold"/>
                                        <p:tgtEl>
                                          <p:spTgt spid="9"/>
                                        </p:tgtEl>
                                        <p:attrNameLst>
                                          <p:attrName>ppt_x</p:attrName>
                                        </p:attrNameLst>
                                      </p:cBhvr>
                                      <p:tavLst>
                                        <p:tav tm="0">
                                          <p:val>
                                            <p:strVal val="0-#ppt_w/2"/>
                                          </p:val>
                                        </p:tav>
                                        <p:tav tm="100000">
                                          <p:val>
                                            <p:strVal val="#ppt_x"/>
                                          </p:val>
                                        </p:tav>
                                      </p:tavLst>
                                    </p:anim>
                                    <p:anim calcmode="lin" valueType="num">
                                      <p:cBhvr additive="base">
                                        <p:cTn id="10" dur="1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12" fill="hold" nodeType="clickEffect">
                                  <p:stCondLst>
                                    <p:cond delay="7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0-#ppt_w/2"/>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910F4-47C4-E76D-4AB0-D5F01C919540}"/>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8D01FC4-2F84-0032-0C23-1A94E9A6DFF7}"/>
              </a:ext>
            </a:extLst>
          </p:cNvPr>
          <p:cNvPicPr>
            <a:picLocks noChangeAspect="1"/>
          </p:cNvPicPr>
          <p:nvPr/>
        </p:nvPicPr>
        <p:blipFill>
          <a:blip r:embed="rId3">
            <a:alphaModFix amt="9000"/>
          </a:blip>
          <a:stretch>
            <a:fillRect/>
          </a:stretch>
        </p:blipFill>
        <p:spPr>
          <a:xfrm>
            <a:off x="0" y="-5816"/>
            <a:ext cx="12192000" cy="6863816"/>
          </a:xfrm>
          <a:prstGeom prst="rect">
            <a:avLst/>
          </a:prstGeom>
        </p:spPr>
      </p:pic>
      <p:sp>
        <p:nvSpPr>
          <p:cNvPr id="2" name="Title 1">
            <a:extLst>
              <a:ext uri="{FF2B5EF4-FFF2-40B4-BE49-F238E27FC236}">
                <a16:creationId xmlns:a16="http://schemas.microsoft.com/office/drawing/2014/main" id="{20B6B8E2-F73B-C947-E1E3-09DFD4E5AB52}"/>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EMISSIONS vs SEA LEVEL ANALYSIS</a:t>
            </a:r>
          </a:p>
        </p:txBody>
      </p:sp>
      <p:sp>
        <p:nvSpPr>
          <p:cNvPr id="6" name="Slide Number Placeholder 5">
            <a:extLst>
              <a:ext uri="{FF2B5EF4-FFF2-40B4-BE49-F238E27FC236}">
                <a16:creationId xmlns:a16="http://schemas.microsoft.com/office/drawing/2014/main" id="{4C9C8C50-A02F-6706-D8A4-9C98256547EE}"/>
              </a:ext>
            </a:extLst>
          </p:cNvPr>
          <p:cNvSpPr>
            <a:spLocks noGrp="1"/>
          </p:cNvSpPr>
          <p:nvPr>
            <p:ph type="sldNum" sz="quarter" idx="12"/>
          </p:nvPr>
        </p:nvSpPr>
        <p:spPr/>
        <p:txBody>
          <a:bodyPr/>
          <a:lstStyle/>
          <a:p>
            <a:fld id="{6E91CC32-6A6B-4E2E-BBA1-6864F305DA26}" type="slidenum">
              <a:rPr lang="en-US" smtClean="0"/>
              <a:t>6</a:t>
            </a:fld>
            <a:endParaRPr lang="en-US"/>
          </a:p>
        </p:txBody>
      </p:sp>
      <p:pic>
        <p:nvPicPr>
          <p:cNvPr id="8" name="Picture 7" descr="A graph showing the cost of carbon dioxide&#10;&#10;Description automatically generated">
            <a:extLst>
              <a:ext uri="{FF2B5EF4-FFF2-40B4-BE49-F238E27FC236}">
                <a16:creationId xmlns:a16="http://schemas.microsoft.com/office/drawing/2014/main" id="{F025440E-914C-749E-73EA-F4BCD12D2C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9347" y="1518502"/>
            <a:ext cx="3241222" cy="2595094"/>
          </a:xfrm>
          <a:prstGeom prst="rect">
            <a:avLst/>
          </a:prstGeom>
          <a:ln w="28575">
            <a:solidFill>
              <a:schemeClr val="accent2"/>
            </a:solidFill>
          </a:ln>
        </p:spPr>
      </p:pic>
      <p:pic>
        <p:nvPicPr>
          <p:cNvPr id="12" name="Picture 11" descr="A graph with blue dots and red lines&#10;&#10;Description automatically generated">
            <a:extLst>
              <a:ext uri="{FF2B5EF4-FFF2-40B4-BE49-F238E27FC236}">
                <a16:creationId xmlns:a16="http://schemas.microsoft.com/office/drawing/2014/main" id="{23D6A89C-5810-699E-F49B-B13278B04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5496" y="4201460"/>
            <a:ext cx="3241222" cy="2595094"/>
          </a:xfrm>
          <a:prstGeom prst="rect">
            <a:avLst/>
          </a:prstGeom>
          <a:ln w="28575">
            <a:solidFill>
              <a:schemeClr val="accent2"/>
            </a:solidFill>
          </a:ln>
        </p:spPr>
      </p:pic>
      <p:sp>
        <p:nvSpPr>
          <p:cNvPr id="10" name="TextBox 9">
            <a:extLst>
              <a:ext uri="{FF2B5EF4-FFF2-40B4-BE49-F238E27FC236}">
                <a16:creationId xmlns:a16="http://schemas.microsoft.com/office/drawing/2014/main" id="{5CE4BE7C-888A-D93F-B9FC-09E21C50307E}"/>
              </a:ext>
            </a:extLst>
          </p:cNvPr>
          <p:cNvSpPr txBox="1"/>
          <p:nvPr/>
        </p:nvSpPr>
        <p:spPr>
          <a:xfrm>
            <a:off x="1169347" y="1108784"/>
            <a:ext cx="3160668" cy="369332"/>
          </a:xfrm>
          <a:prstGeom prst="rect">
            <a:avLst/>
          </a:prstGeom>
          <a:noFill/>
        </p:spPr>
        <p:txBody>
          <a:bodyPr wrap="square" rtlCol="0">
            <a:spAutoFit/>
          </a:bodyPr>
          <a:lstStyle/>
          <a:p>
            <a:pPr algn="ctr"/>
            <a:r>
              <a:rPr lang="en-US" b="1" u="sng" dirty="0"/>
              <a:t>Emissions vs Sea level</a:t>
            </a:r>
          </a:p>
        </p:txBody>
      </p:sp>
      <p:sp>
        <p:nvSpPr>
          <p:cNvPr id="18" name="TextBox 17">
            <a:extLst>
              <a:ext uri="{FF2B5EF4-FFF2-40B4-BE49-F238E27FC236}">
                <a16:creationId xmlns:a16="http://schemas.microsoft.com/office/drawing/2014/main" id="{87D808A2-DFC4-7062-E261-A4E21BB3ADC1}"/>
              </a:ext>
            </a:extLst>
          </p:cNvPr>
          <p:cNvSpPr txBox="1"/>
          <p:nvPr/>
        </p:nvSpPr>
        <p:spPr>
          <a:xfrm>
            <a:off x="4737371" y="1893136"/>
            <a:ext cx="6887183" cy="4616648"/>
          </a:xfrm>
          <a:prstGeom prst="rect">
            <a:avLst/>
          </a:prstGeom>
          <a:noFill/>
        </p:spPr>
        <p:txBody>
          <a:bodyPr wrap="square" rtlCol="0">
            <a:spAutoFit/>
          </a:bodyPr>
          <a:lstStyle/>
          <a:p>
            <a:pPr marL="285750" indent="-285750">
              <a:buFont typeface="Arial" panose="020B0604020202020204" pitchFamily="34" charset="0"/>
              <a:buChar char="•"/>
            </a:pPr>
            <a:endParaRPr lang="en-US" b="1" dirty="0">
              <a:solidFill>
                <a:srgbClr val="1D1C1D"/>
              </a:solidFill>
              <a:latin typeface="Slack-Lato"/>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Scatterplot &amp; regression between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emissions and sea level changes, we see a strong relationship. </a:t>
            </a:r>
          </a:p>
          <a:p>
            <a:pPr marL="285750" indent="-285750">
              <a:buFont typeface="Arial" panose="020B0604020202020204" pitchFamily="34" charset="0"/>
              <a:buChar char="•"/>
            </a:pPr>
            <a:endPar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R</a:t>
            </a:r>
            <a:r>
              <a:rPr lang="en-US" sz="2000" b="1" i="0" baseline="30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 </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value of 0.9205 suggests 92% of the var in global sea level changes can be explained by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 </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emissions. </a:t>
            </a:r>
          </a:p>
          <a:p>
            <a:pPr marL="285750" indent="-285750">
              <a:buFont typeface="Arial" panose="020B0604020202020204" pitchFamily="34" charset="0"/>
              <a:buChar char="•"/>
            </a:pPr>
            <a:endPar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other 8% of the var in sea level changes might be due to other factors ( temperature, ice sheet dynamics, ocean circulation changes, or other environmental influences).</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dirty="0"/>
          </a:p>
          <a:p>
            <a:endParaRPr lang="en-US" dirty="0"/>
          </a:p>
        </p:txBody>
      </p:sp>
    </p:spTree>
    <p:extLst>
      <p:ext uri="{BB962C8B-B14F-4D97-AF65-F5344CB8AC3E}">
        <p14:creationId xmlns:p14="http://schemas.microsoft.com/office/powerpoint/2010/main" val="1832635369"/>
      </p:ext>
    </p:extLst>
  </p:cSld>
  <p:clrMapOvr>
    <a:masterClrMapping/>
  </p:clrMapOvr>
  <mc:AlternateContent xmlns:mc="http://schemas.openxmlformats.org/markup-compatibility/2006">
    <mc:Choice xmlns:p14="http://schemas.microsoft.com/office/powerpoint/2010/main" Requires="p14">
      <p:transition spd="slow" p14:dur="17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2" presetClass="entr" presetSubtype="4" fill="hold" nodeType="withEffect">
                                  <p:stCondLst>
                                    <p:cond delay="75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1500" fill="hold"/>
                                        <p:tgtEl>
                                          <p:spTgt spid="8"/>
                                        </p:tgtEl>
                                        <p:attrNameLst>
                                          <p:attrName>ppt_x</p:attrName>
                                        </p:attrNameLst>
                                      </p:cBhvr>
                                      <p:tavLst>
                                        <p:tav tm="0">
                                          <p:val>
                                            <p:strVal val="#ppt_x"/>
                                          </p:val>
                                        </p:tav>
                                        <p:tav tm="100000">
                                          <p:val>
                                            <p:strVal val="#ppt_x"/>
                                          </p:val>
                                        </p:tav>
                                      </p:tavLst>
                                    </p:anim>
                                    <p:anim calcmode="lin" valueType="num">
                                      <p:cBhvr additive="base">
                                        <p:cTn id="10" dur="1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7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ppt_x"/>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C1C23-8456-ADA9-9517-CA305BDD19E1}"/>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850578A-FFB0-7B95-FCE2-91646C143E57}"/>
              </a:ext>
            </a:extLst>
          </p:cNvPr>
          <p:cNvPicPr>
            <a:picLocks noChangeAspect="1"/>
          </p:cNvPicPr>
          <p:nvPr/>
        </p:nvPicPr>
        <p:blipFill>
          <a:blip r:embed="rId3">
            <a:alphaModFix amt="9000"/>
          </a:blip>
          <a:stretch>
            <a:fillRect/>
          </a:stretch>
        </p:blipFill>
        <p:spPr>
          <a:xfrm>
            <a:off x="0" y="0"/>
            <a:ext cx="12192000" cy="6863816"/>
          </a:xfrm>
          <a:prstGeom prst="rect">
            <a:avLst/>
          </a:prstGeom>
        </p:spPr>
      </p:pic>
      <p:sp>
        <p:nvSpPr>
          <p:cNvPr id="2" name="Title 1">
            <a:extLst>
              <a:ext uri="{FF2B5EF4-FFF2-40B4-BE49-F238E27FC236}">
                <a16:creationId xmlns:a16="http://schemas.microsoft.com/office/drawing/2014/main" id="{7C93307F-54F5-2229-63BC-CFD971CEE84C}"/>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EMISSIONS vs TEMP ANALYSIS</a:t>
            </a:r>
          </a:p>
        </p:txBody>
      </p:sp>
      <p:sp>
        <p:nvSpPr>
          <p:cNvPr id="6" name="Slide Number Placeholder 5">
            <a:extLst>
              <a:ext uri="{FF2B5EF4-FFF2-40B4-BE49-F238E27FC236}">
                <a16:creationId xmlns:a16="http://schemas.microsoft.com/office/drawing/2014/main" id="{5EDF83E7-3E62-34CA-252B-1C07AD6EC9B0}"/>
              </a:ext>
            </a:extLst>
          </p:cNvPr>
          <p:cNvSpPr>
            <a:spLocks noGrp="1"/>
          </p:cNvSpPr>
          <p:nvPr>
            <p:ph type="sldNum" sz="quarter" idx="12"/>
          </p:nvPr>
        </p:nvSpPr>
        <p:spPr/>
        <p:txBody>
          <a:bodyPr/>
          <a:lstStyle/>
          <a:p>
            <a:fld id="{6E91CC32-6A6B-4E2E-BBA1-6864F305DA26}" type="slidenum">
              <a:rPr lang="en-US" smtClean="0"/>
              <a:t>7</a:t>
            </a:fld>
            <a:endParaRPr lang="en-US"/>
          </a:p>
        </p:txBody>
      </p:sp>
      <p:pic>
        <p:nvPicPr>
          <p:cNvPr id="14" name="Picture 13" descr="A graph of co2 emissions&#10;&#10;Description automatically generated">
            <a:extLst>
              <a:ext uri="{FF2B5EF4-FFF2-40B4-BE49-F238E27FC236}">
                <a16:creationId xmlns:a16="http://schemas.microsoft.com/office/drawing/2014/main" id="{7B775EFE-8F7B-B847-C644-80B366F75F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1734" y="1499046"/>
            <a:ext cx="3249701" cy="2601883"/>
          </a:xfrm>
          <a:prstGeom prst="rect">
            <a:avLst/>
          </a:prstGeom>
          <a:ln w="28575">
            <a:solidFill>
              <a:schemeClr val="accent2"/>
            </a:solidFill>
          </a:ln>
        </p:spPr>
      </p:pic>
      <p:pic>
        <p:nvPicPr>
          <p:cNvPr id="16" name="Picture 15" descr="A graph of a graph showing the difference between co2 and global temperature">
            <a:extLst>
              <a:ext uri="{FF2B5EF4-FFF2-40B4-BE49-F238E27FC236}">
                <a16:creationId xmlns:a16="http://schemas.microsoft.com/office/drawing/2014/main" id="{BB7847F4-4CC4-10D8-441C-1EECB59764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0213" y="4199665"/>
            <a:ext cx="3241222" cy="2595094"/>
          </a:xfrm>
          <a:prstGeom prst="rect">
            <a:avLst/>
          </a:prstGeom>
          <a:ln w="28575">
            <a:solidFill>
              <a:schemeClr val="accent2"/>
            </a:solidFill>
          </a:ln>
        </p:spPr>
      </p:pic>
      <p:sp>
        <p:nvSpPr>
          <p:cNvPr id="13" name="TextBox 12">
            <a:extLst>
              <a:ext uri="{FF2B5EF4-FFF2-40B4-BE49-F238E27FC236}">
                <a16:creationId xmlns:a16="http://schemas.microsoft.com/office/drawing/2014/main" id="{929A66FE-3C4E-FB3D-068F-2526EEDA7ACC}"/>
              </a:ext>
            </a:extLst>
          </p:cNvPr>
          <p:cNvSpPr txBox="1"/>
          <p:nvPr/>
        </p:nvSpPr>
        <p:spPr>
          <a:xfrm>
            <a:off x="1112710" y="1108784"/>
            <a:ext cx="3526773" cy="369332"/>
          </a:xfrm>
          <a:prstGeom prst="rect">
            <a:avLst/>
          </a:prstGeom>
          <a:noFill/>
        </p:spPr>
        <p:txBody>
          <a:bodyPr wrap="square" rtlCol="0">
            <a:spAutoFit/>
          </a:bodyPr>
          <a:lstStyle/>
          <a:p>
            <a:pPr algn="ctr"/>
            <a:r>
              <a:rPr lang="en-US" b="1" u="sng" dirty="0"/>
              <a:t>Emissions vs Temperature</a:t>
            </a:r>
          </a:p>
        </p:txBody>
      </p:sp>
      <p:sp>
        <p:nvSpPr>
          <p:cNvPr id="18" name="TextBox 17">
            <a:extLst>
              <a:ext uri="{FF2B5EF4-FFF2-40B4-BE49-F238E27FC236}">
                <a16:creationId xmlns:a16="http://schemas.microsoft.com/office/drawing/2014/main" id="{804AFDF1-49D7-9152-157C-D399B8C024C3}"/>
              </a:ext>
            </a:extLst>
          </p:cNvPr>
          <p:cNvSpPr txBox="1"/>
          <p:nvPr/>
        </p:nvSpPr>
        <p:spPr>
          <a:xfrm>
            <a:off x="4786008" y="2100381"/>
            <a:ext cx="6877456" cy="4001095"/>
          </a:xfrm>
          <a:prstGeom prst="rect">
            <a:avLst/>
          </a:prstGeom>
          <a:noFill/>
        </p:spPr>
        <p:txBody>
          <a:bodyPr wrap="square" rtlCol="0">
            <a:spAutoFit/>
          </a:bodyPr>
          <a:lstStyle/>
          <a:p>
            <a:pPr marL="285750" indent="-285750">
              <a:buFont typeface="Arial" panose="020B0604020202020204" pitchFamily="34" charset="0"/>
              <a:buChar char="•"/>
            </a:pPr>
            <a:endParaRPr lang="en-US" b="0" i="0" dirty="0">
              <a:solidFill>
                <a:srgbClr val="1D1C1D"/>
              </a:solidFill>
              <a:effectLst/>
              <a:latin typeface="Slack-Lato"/>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Scatterplot and regression for CO2 emissions and global temperature, show a strong correlation with an R^2 value of 0.8452 (approx. 0.85).</a:t>
            </a: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variation in global temperature changes can be explained by the changes in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emissions.</a:t>
            </a:r>
          </a:p>
          <a:p>
            <a:pPr marL="285750" indent="-285750">
              <a:buFont typeface="Arial" panose="020B0604020202020204" pitchFamily="34" charset="0"/>
              <a:buChar char="•"/>
            </a:pP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remaining 15% of the temperature variation could be influenced by other factors such as natural climate variability, volcanic activity, etc.</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dirty="0">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1394004531"/>
      </p:ext>
    </p:extLst>
  </p:cSld>
  <p:clrMapOvr>
    <a:masterClrMapping/>
  </p:clrMapOvr>
  <mc:AlternateContent xmlns:mc="http://schemas.openxmlformats.org/markup-compatibility/2006">
    <mc:Choice xmlns:p14="http://schemas.microsoft.com/office/powerpoint/2010/main" Requires="p14">
      <p:transition spd="slow" p14:dur="17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2" presetClass="entr" presetSubtype="6" fill="hold" nodeType="withEffect">
                                  <p:stCondLst>
                                    <p:cond delay="750"/>
                                  </p:stCondLst>
                                  <p:childTnLst>
                                    <p:set>
                                      <p:cBhvr>
                                        <p:cTn id="8" dur="1" fill="hold">
                                          <p:stCondLst>
                                            <p:cond delay="0"/>
                                          </p:stCondLst>
                                        </p:cTn>
                                        <p:tgtEl>
                                          <p:spTgt spid="14"/>
                                        </p:tgtEl>
                                        <p:attrNameLst>
                                          <p:attrName>style.visibility</p:attrName>
                                        </p:attrNameLst>
                                      </p:cBhvr>
                                      <p:to>
                                        <p:strVal val="visible"/>
                                      </p:to>
                                    </p:set>
                                    <p:anim calcmode="lin" valueType="num">
                                      <p:cBhvr additive="base">
                                        <p:cTn id="9" dur="1500" fill="hold"/>
                                        <p:tgtEl>
                                          <p:spTgt spid="14"/>
                                        </p:tgtEl>
                                        <p:attrNameLst>
                                          <p:attrName>ppt_x</p:attrName>
                                        </p:attrNameLst>
                                      </p:cBhvr>
                                      <p:tavLst>
                                        <p:tav tm="0">
                                          <p:val>
                                            <p:strVal val="1+#ppt_w/2"/>
                                          </p:val>
                                        </p:tav>
                                        <p:tav tm="100000">
                                          <p:val>
                                            <p:strVal val="#ppt_x"/>
                                          </p:val>
                                        </p:tav>
                                      </p:tavLst>
                                    </p:anim>
                                    <p:anim calcmode="lin" valueType="num">
                                      <p:cBhvr additive="base">
                                        <p:cTn id="10" dur="1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6" fill="hold" nodeType="clickEffect">
                                  <p:stCondLst>
                                    <p:cond delay="75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1+#ppt_w/2"/>
                                          </p:val>
                                        </p:tav>
                                        <p:tav tm="100000">
                                          <p:val>
                                            <p:strVal val="#ppt_x"/>
                                          </p:val>
                                        </p:tav>
                                      </p:tavLst>
                                    </p:anim>
                                    <p:anim calcmode="lin" valueType="num">
                                      <p:cBhvr additive="base">
                                        <p:cTn id="16"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B4B6E-099C-AC1B-519E-7D413CBE4219}"/>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0E30E7D8-1B70-90B9-954E-210A563FD3E1}"/>
              </a:ext>
            </a:extLst>
          </p:cNvPr>
          <p:cNvPicPr>
            <a:picLocks noChangeAspect="1"/>
          </p:cNvPicPr>
          <p:nvPr/>
        </p:nvPicPr>
        <p:blipFill>
          <a:blip r:embed="rId2">
            <a:alphaModFix amt="20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473EEB4-6F1A-BEF7-80BE-BDBBDB999596}"/>
              </a:ext>
            </a:extLst>
          </p:cNvPr>
          <p:cNvSpPr>
            <a:spLocks noGrp="1"/>
          </p:cNvSpPr>
          <p:nvPr>
            <p:ph type="title"/>
          </p:nvPr>
        </p:nvSpPr>
        <p:spPr>
          <a:xfrm>
            <a:off x="287079" y="194998"/>
            <a:ext cx="11695814"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SUMMARY</a:t>
            </a:r>
          </a:p>
        </p:txBody>
      </p:sp>
      <p:sp>
        <p:nvSpPr>
          <p:cNvPr id="3" name="Content Placeholder 2">
            <a:extLst>
              <a:ext uri="{FF2B5EF4-FFF2-40B4-BE49-F238E27FC236}">
                <a16:creationId xmlns:a16="http://schemas.microsoft.com/office/drawing/2014/main" id="{D7A2D5AD-0E58-EDBC-7EB7-17BD0A17D7B8}"/>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a:bodyPr>
          <a:lstStyle/>
          <a:p>
            <a:pPr marL="0" indent="0" algn="ctr">
              <a:buNone/>
            </a:pPr>
            <a:r>
              <a:rPr lang="en-US" b="1" i="0" dirty="0">
                <a:solidFill>
                  <a:srgbClr val="1D1C1D"/>
                </a:solidFill>
                <a:effectLst/>
                <a:latin typeface="Slack-Lato"/>
              </a:rPr>
              <a:t>Link Between CO2 Emissions, Global Temperature, and Sea Level Rise</a:t>
            </a:r>
          </a:p>
          <a:p>
            <a:pPr marL="457200" lvl="1" indent="0">
              <a:buNone/>
            </a:pPr>
            <a:br>
              <a:rPr lang="en-US" b="0" i="0" dirty="0">
                <a:solidFill>
                  <a:srgbClr val="1D1C1D"/>
                </a:solidFill>
                <a:effectLst/>
                <a:latin typeface="Slack-Lato"/>
              </a:rPr>
            </a:br>
            <a:r>
              <a:rPr lang="en-US" sz="2200" b="1" i="0" dirty="0">
                <a:solidFill>
                  <a:srgbClr val="1D1C1D"/>
                </a:solidFill>
                <a:effectLst/>
                <a:latin typeface="Slack-Lato"/>
              </a:rPr>
              <a:t>Sea Level &amp; Global Temperature</a:t>
            </a:r>
            <a:r>
              <a:rPr lang="en-US" sz="2200" b="0" i="0" dirty="0">
                <a:solidFill>
                  <a:srgbClr val="1D1C1D"/>
                </a:solidFill>
                <a:effectLst/>
                <a:latin typeface="Slack-Lato"/>
              </a:rPr>
              <a:t>:</a:t>
            </a:r>
          </a:p>
          <a:p>
            <a:pPr lvl="2"/>
            <a:r>
              <a:rPr lang="en-US" sz="1900" b="0" i="0" dirty="0">
                <a:solidFill>
                  <a:srgbClr val="1D1C1D"/>
                </a:solidFill>
                <a:effectLst/>
                <a:latin typeface="Slack-Lato"/>
              </a:rPr>
              <a:t> A strong positive correlation is observed (R2 = 0.83), with 83% of sea level variation explained by global temperature changes.</a:t>
            </a:r>
          </a:p>
          <a:p>
            <a:pPr marL="457200" lvl="1" indent="0">
              <a:buNone/>
            </a:pPr>
            <a:r>
              <a:rPr lang="en-US" sz="2200" b="1" i="0" dirty="0">
                <a:solidFill>
                  <a:srgbClr val="1D1C1D"/>
                </a:solidFill>
                <a:effectLst/>
                <a:latin typeface="Slack-Lato"/>
              </a:rPr>
              <a:t>CO2 Emissions &amp; Sea Level</a:t>
            </a:r>
            <a:r>
              <a:rPr lang="en-US" sz="2200" b="0" i="0" dirty="0">
                <a:solidFill>
                  <a:srgbClr val="1D1C1D"/>
                </a:solidFill>
                <a:effectLst/>
                <a:latin typeface="Slack-Lato"/>
              </a:rPr>
              <a:t>:</a:t>
            </a:r>
          </a:p>
          <a:p>
            <a:pPr lvl="2"/>
            <a:r>
              <a:rPr lang="en-US" sz="1900" b="0" i="0" dirty="0">
                <a:solidFill>
                  <a:srgbClr val="1D1C1D"/>
                </a:solidFill>
                <a:effectLst/>
                <a:latin typeface="Slack-Lato"/>
              </a:rPr>
              <a:t> A very strong correlation exists (R2 = 0.92), with 92% of sea level variation explained by CO2 emissions.</a:t>
            </a:r>
          </a:p>
          <a:p>
            <a:pPr marL="457200" lvl="1" indent="0">
              <a:buNone/>
            </a:pPr>
            <a:r>
              <a:rPr lang="en-US" sz="2200" b="1" i="0" dirty="0">
                <a:solidFill>
                  <a:srgbClr val="1D1C1D"/>
                </a:solidFill>
                <a:effectLst/>
                <a:latin typeface="Slack-Lato"/>
              </a:rPr>
              <a:t>CO2 Emissions &amp; Global Temperature</a:t>
            </a:r>
            <a:r>
              <a:rPr lang="en-US" sz="2200" b="0" i="0" dirty="0">
                <a:solidFill>
                  <a:srgbClr val="1D1C1D"/>
                </a:solidFill>
                <a:effectLst/>
                <a:latin typeface="Slack-Lato"/>
              </a:rPr>
              <a:t>:</a:t>
            </a:r>
          </a:p>
          <a:p>
            <a:pPr lvl="2"/>
            <a:r>
              <a:rPr lang="en-US" sz="1900" b="0" i="0" dirty="0">
                <a:solidFill>
                  <a:srgbClr val="1D1C1D"/>
                </a:solidFill>
                <a:effectLst/>
                <a:latin typeface="Slack-Lato"/>
              </a:rPr>
              <a:t>A strong correlation (R2 = 0.85), indicating CO2 emissions significantly contribute to global temperature rise.</a:t>
            </a:r>
          </a:p>
          <a:p>
            <a:pPr marL="0" indent="0" algn="l">
              <a:buNone/>
            </a:pPr>
            <a:endParaRPr lang="en-US" sz="2600" b="0" i="0" dirty="0">
              <a:solidFill>
                <a:srgbClr val="1D1C1D"/>
              </a:solidFill>
              <a:effectLst/>
              <a:latin typeface="Slack-Lato"/>
            </a:endParaRPr>
          </a:p>
          <a:p>
            <a:pPr marL="0" indent="0" algn="l">
              <a:buNone/>
            </a:pPr>
            <a:endParaRPr lang="en-US" b="0" i="0" dirty="0">
              <a:solidFill>
                <a:srgbClr val="1D1C1D"/>
              </a:solidFill>
              <a:effectLst/>
              <a:latin typeface="Slack-Lato"/>
            </a:endParaRPr>
          </a:p>
          <a:p>
            <a:pPr marL="0" indent="0" algn="l">
              <a:buNone/>
            </a:pPr>
            <a:endParaRPr lang="en-US" b="0" i="0" dirty="0">
              <a:solidFill>
                <a:srgbClr val="1D1C1D"/>
              </a:solidFill>
              <a:effectLst/>
              <a:latin typeface="Slack-Lato"/>
            </a:endParaRPr>
          </a:p>
          <a:p>
            <a:endParaRPr lang="en-US" dirty="0"/>
          </a:p>
        </p:txBody>
      </p:sp>
      <p:sp>
        <p:nvSpPr>
          <p:cNvPr id="6" name="Slide Number Placeholder 5">
            <a:extLst>
              <a:ext uri="{FF2B5EF4-FFF2-40B4-BE49-F238E27FC236}">
                <a16:creationId xmlns:a16="http://schemas.microsoft.com/office/drawing/2014/main" id="{C87E9962-A425-FBC1-914F-1F07BBB08B5A}"/>
              </a:ext>
            </a:extLst>
          </p:cNvPr>
          <p:cNvSpPr>
            <a:spLocks noGrp="1"/>
          </p:cNvSpPr>
          <p:nvPr>
            <p:ph type="sldNum" sz="quarter" idx="12"/>
          </p:nvPr>
        </p:nvSpPr>
        <p:spPr/>
        <p:txBody>
          <a:bodyPr/>
          <a:lstStyle/>
          <a:p>
            <a:fld id="{6E91CC32-6A6B-4E2E-BBA1-6864F305DA26}" type="slidenum">
              <a:rPr lang="en-US" smtClean="0"/>
              <a:t>8</a:t>
            </a:fld>
            <a:endParaRPr lang="en-US"/>
          </a:p>
        </p:txBody>
      </p:sp>
    </p:spTree>
    <p:extLst>
      <p:ext uri="{BB962C8B-B14F-4D97-AF65-F5344CB8AC3E}">
        <p14:creationId xmlns:p14="http://schemas.microsoft.com/office/powerpoint/2010/main" val="344743692"/>
      </p:ext>
    </p:extLst>
  </p:cSld>
  <p:clrMapOvr>
    <a:masterClrMapping/>
  </p:clrMapOvr>
  <mc:AlternateContent xmlns:mc="http://schemas.openxmlformats.org/markup-compatibility/2006">
    <mc:Choice xmlns:p14="http://schemas.microsoft.com/office/powerpoint/2010/main" Requires="p14">
      <p:transition spd="slow" p14:dur="1750">
        <p:push dir="u"/>
      </p:transition>
    </mc:Choice>
    <mc:Fallback>
      <p:transition spd="slow">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EB4551-68FF-112A-FF82-A9C60AB915AD}"/>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7CA00881-7C1A-7D2B-1286-E5E452F7C904}"/>
              </a:ext>
            </a:extLst>
          </p:cNvPr>
          <p:cNvSpPr>
            <a:spLocks noGrp="1"/>
          </p:cNvSpPr>
          <p:nvPr>
            <p:ph type="title"/>
          </p:nvPr>
        </p:nvSpPr>
        <p:spPr>
          <a:xfrm>
            <a:off x="202019" y="184366"/>
            <a:ext cx="11748976"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CONCLUSIONS</a:t>
            </a:r>
          </a:p>
        </p:txBody>
      </p:sp>
      <p:sp>
        <p:nvSpPr>
          <p:cNvPr id="3" name="Content Placeholder 2">
            <a:extLst>
              <a:ext uri="{FF2B5EF4-FFF2-40B4-BE49-F238E27FC236}">
                <a16:creationId xmlns:a16="http://schemas.microsoft.com/office/drawing/2014/main" id="{D5D46520-44C5-ADA6-3387-C82BD7D17FB9}"/>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endParaRPr lang="en-US" sz="2800" dirty="0"/>
          </a:p>
          <a:p>
            <a:r>
              <a:rPr lang="en-US" sz="2400" b="1" i="0" dirty="0">
                <a:solidFill>
                  <a:srgbClr val="1D1C1D"/>
                </a:solidFill>
                <a:effectLst/>
                <a:latin typeface="Slack-Lato"/>
              </a:rPr>
              <a:t>As CO2 emissions rise, both global temperatures and sea levels increase, showing a clear, interconnected trend since 1880.</a:t>
            </a:r>
          </a:p>
          <a:p>
            <a:r>
              <a:rPr lang="en-US" sz="2400" b="1" i="0" dirty="0">
                <a:solidFill>
                  <a:srgbClr val="1D1C1D"/>
                </a:solidFill>
                <a:effectLst/>
                <a:latin typeface="Slack-Lato"/>
              </a:rPr>
              <a:t>The analysis covers data from 1880 to 2020, highlighting that the most pronounced changes in both temperature and sea level have occurred in the latter half of this period. </a:t>
            </a:r>
          </a:p>
          <a:p>
            <a:r>
              <a:rPr lang="en-US" sz="2400" b="1" i="0" dirty="0">
                <a:solidFill>
                  <a:srgbClr val="1D1C1D"/>
                </a:solidFill>
                <a:effectLst/>
                <a:latin typeface="Slack-Lato"/>
              </a:rPr>
              <a:t>This period coincides with industrialization and the significant increase in human caused CO₂ emissions.</a:t>
            </a:r>
          </a:p>
          <a:p>
            <a:endParaRPr lang="en-US" dirty="0"/>
          </a:p>
        </p:txBody>
      </p:sp>
      <p:sp>
        <p:nvSpPr>
          <p:cNvPr id="6" name="Slide Number Placeholder 5">
            <a:extLst>
              <a:ext uri="{FF2B5EF4-FFF2-40B4-BE49-F238E27FC236}">
                <a16:creationId xmlns:a16="http://schemas.microsoft.com/office/drawing/2014/main" id="{9F5BDC61-D065-248F-8C7B-1E421A9A3718}"/>
              </a:ext>
            </a:extLst>
          </p:cNvPr>
          <p:cNvSpPr>
            <a:spLocks noGrp="1"/>
          </p:cNvSpPr>
          <p:nvPr>
            <p:ph type="sldNum" sz="quarter" idx="12"/>
          </p:nvPr>
        </p:nvSpPr>
        <p:spPr/>
        <p:txBody>
          <a:bodyPr/>
          <a:lstStyle/>
          <a:p>
            <a:fld id="{6E91CC32-6A6B-4E2E-BBA1-6864F305DA26}" type="slidenum">
              <a:rPr lang="en-US" smtClean="0"/>
              <a:t>9</a:t>
            </a:fld>
            <a:endParaRPr lang="en-US"/>
          </a:p>
        </p:txBody>
      </p:sp>
    </p:spTree>
    <p:extLst>
      <p:ext uri="{BB962C8B-B14F-4D97-AF65-F5344CB8AC3E}">
        <p14:creationId xmlns:p14="http://schemas.microsoft.com/office/powerpoint/2010/main" val="3139549551"/>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625</TotalTime>
  <Words>1532</Words>
  <Application>Microsoft Office PowerPoint</Application>
  <PresentationFormat>Widescreen</PresentationFormat>
  <Paragraphs>103</Paragraphs>
  <Slides>11</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Aptos</vt:lpstr>
      <vt:lpstr>Arial</vt:lpstr>
      <vt:lpstr>Calibri</vt:lpstr>
      <vt:lpstr>Calibri Light</vt:lpstr>
      <vt:lpstr>Georgia</vt:lpstr>
      <vt:lpstr>Slack-Lato</vt:lpstr>
      <vt:lpstr>Tahoma</vt:lpstr>
      <vt:lpstr>Office 2013 - 2022 Theme</vt:lpstr>
      <vt:lpstr>A HOTTER PLANET, HIGHER SEAS</vt:lpstr>
      <vt:lpstr>THE ASK?</vt:lpstr>
      <vt:lpstr>DATA EXPLORATION AND CLEAN UP</vt:lpstr>
      <vt:lpstr>CLIMATE CHANGES OVER TIME</vt:lpstr>
      <vt:lpstr>SEA LEVEL vs TEMP ANALYSIS</vt:lpstr>
      <vt:lpstr>EMISSIONS vs SEA LEVEL ANALYSIS</vt:lpstr>
      <vt:lpstr>EMISSIONS vs TEMP ANALYSIS</vt:lpstr>
      <vt:lpstr>SUMMARY</vt:lpstr>
      <vt:lpstr>CONCLUSIONS</vt:lpstr>
      <vt:lpstr>DATA RESEARCH</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Toni Makakoa</dc:creator>
  <cp:lastModifiedBy>Toni Makakoa</cp:lastModifiedBy>
  <cp:revision>30</cp:revision>
  <dcterms:created xsi:type="dcterms:W3CDTF">2024-11-12T20:17:54Z</dcterms:created>
  <dcterms:modified xsi:type="dcterms:W3CDTF">2024-11-19T02:44:26Z</dcterms:modified>
</cp:coreProperties>
</file>

<file path=docProps/thumbnail.jpeg>
</file>